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71" r:id="rId2"/>
    <p:sldId id="992" r:id="rId3"/>
    <p:sldId id="831" r:id="rId4"/>
    <p:sldId id="259" r:id="rId5"/>
    <p:sldId id="1062" r:id="rId6"/>
    <p:sldId id="274" r:id="rId7"/>
    <p:sldId id="326" r:id="rId8"/>
    <p:sldId id="932" r:id="rId9"/>
    <p:sldId id="844" r:id="rId10"/>
    <p:sldId id="340" r:id="rId11"/>
    <p:sldId id="347" r:id="rId12"/>
    <p:sldId id="369" r:id="rId13"/>
    <p:sldId id="350" r:id="rId14"/>
    <p:sldId id="1067" r:id="rId15"/>
    <p:sldId id="1068" r:id="rId16"/>
    <p:sldId id="1069" r:id="rId17"/>
    <p:sldId id="1065" r:id="rId18"/>
    <p:sldId id="341" r:id="rId19"/>
    <p:sldId id="331" r:id="rId20"/>
    <p:sldId id="848" r:id="rId21"/>
    <p:sldId id="1044" r:id="rId22"/>
    <p:sldId id="1066" r:id="rId23"/>
    <p:sldId id="1057" r:id="rId24"/>
    <p:sldId id="1055" r:id="rId25"/>
    <p:sldId id="890" r:id="rId26"/>
    <p:sldId id="1056" r:id="rId27"/>
    <p:sldId id="1058" r:id="rId28"/>
    <p:sldId id="1064" r:id="rId29"/>
    <p:sldId id="1033" r:id="rId30"/>
    <p:sldId id="1061" r:id="rId31"/>
    <p:sldId id="973" r:id="rId32"/>
    <p:sldId id="1060"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98"/>
    <a:srgbClr val="FFB620"/>
    <a:srgbClr val="75A33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53" autoAdjust="0"/>
    <p:restoredTop sz="75696" autoAdjust="0"/>
  </p:normalViewPr>
  <p:slideViewPr>
    <p:cSldViewPr snapToGrid="0">
      <p:cViewPr varScale="1">
        <p:scale>
          <a:sx n="87" d="100"/>
          <a:sy n="87" d="100"/>
        </p:scale>
        <p:origin x="2052" y="9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837784-1FBF-4B06-85B3-B2D6A593A1D4}" type="doc">
      <dgm:prSet loTypeId="urn:microsoft.com/office/officeart/2016/7/layout/LinearArrowProcessNumbered" loCatId="process" qsTypeId="urn:microsoft.com/office/officeart/2005/8/quickstyle/simple1" qsCatId="simple" csTypeId="urn:microsoft.com/office/officeart/2005/8/colors/accent0_3" csCatId="mainScheme" phldr="1"/>
      <dgm:spPr/>
      <dgm:t>
        <a:bodyPr/>
        <a:lstStyle/>
        <a:p>
          <a:endParaRPr lang="en-US"/>
        </a:p>
      </dgm:t>
    </dgm:pt>
    <dgm:pt modelId="{DAF4BA52-0D09-408B-AB18-89E52AEDDB91}">
      <dgm:prSet/>
      <dgm:spPr/>
      <dgm:t>
        <a:bodyPr/>
        <a:lstStyle/>
        <a:p>
          <a:pPr>
            <a:buNone/>
          </a:pPr>
          <a:endParaRPr lang="en-US" dirty="0"/>
        </a:p>
      </dgm:t>
    </dgm:pt>
    <dgm:pt modelId="{DC02AEA2-8852-4847-87FE-CB55492C72E9}" type="parTrans" cxnId="{6113A32A-929E-4010-B1FC-C100FE0CAC55}">
      <dgm:prSet/>
      <dgm:spPr/>
      <dgm:t>
        <a:bodyPr/>
        <a:lstStyle/>
        <a:p>
          <a:endParaRPr lang="en-US"/>
        </a:p>
      </dgm:t>
    </dgm:pt>
    <dgm:pt modelId="{20F2F91C-DD62-4100-A277-20132BD26C0D}" type="sibTrans" cxnId="{6113A32A-929E-4010-B1FC-C100FE0CAC55}">
      <dgm:prSet phldrT="1" phldr="0"/>
      <dgm:spPr>
        <a:solidFill>
          <a:srgbClr val="006198"/>
        </a:solidFill>
      </dgm:spPr>
      <dgm:t>
        <a:bodyPr/>
        <a:lstStyle/>
        <a:p>
          <a:r>
            <a:rPr lang="en-US" dirty="0"/>
            <a:t>1</a:t>
          </a:r>
        </a:p>
      </dgm:t>
    </dgm:pt>
    <dgm:pt modelId="{B2C93587-98EE-4F39-9689-C08BB0753363}">
      <dgm:prSet custT="1"/>
      <dgm:spPr/>
      <dgm:t>
        <a:bodyPr/>
        <a:lstStyle/>
        <a:p>
          <a:pPr>
            <a:buNone/>
          </a:pPr>
          <a:endParaRPr lang="en-US" sz="1100" kern="1200" dirty="0"/>
        </a:p>
      </dgm:t>
    </dgm:pt>
    <dgm:pt modelId="{F3C4DA32-E1E2-47F0-AE9F-BAEFC3B9836E}" type="parTrans" cxnId="{FDCB0E29-A14A-4BAF-8D95-324214EAE676}">
      <dgm:prSet/>
      <dgm:spPr/>
      <dgm:t>
        <a:bodyPr/>
        <a:lstStyle/>
        <a:p>
          <a:endParaRPr lang="en-US"/>
        </a:p>
      </dgm:t>
    </dgm:pt>
    <dgm:pt modelId="{F4BD5ECA-888A-42D9-87FF-00C8734E9EFF}" type="sibTrans" cxnId="{FDCB0E29-A14A-4BAF-8D95-324214EAE676}">
      <dgm:prSet phldrT="3" phldr="0"/>
      <dgm:spPr>
        <a:solidFill>
          <a:srgbClr val="FFB620"/>
        </a:solidFill>
      </dgm:spPr>
      <dgm:t>
        <a:bodyPr/>
        <a:lstStyle/>
        <a:p>
          <a:r>
            <a:rPr lang="en-US"/>
            <a:t>3</a:t>
          </a:r>
          <a:endParaRPr lang="en-US" dirty="0"/>
        </a:p>
      </dgm:t>
    </dgm:pt>
    <dgm:pt modelId="{A8A12EA3-B579-4FF8-8049-E3F815E284E7}">
      <dgm:prSet/>
      <dgm:spPr/>
      <dgm:t>
        <a:bodyPr/>
        <a:lstStyle/>
        <a:p>
          <a:pPr>
            <a:buNone/>
          </a:pPr>
          <a:endParaRPr lang="en-US" dirty="0"/>
        </a:p>
      </dgm:t>
    </dgm:pt>
    <dgm:pt modelId="{EBAF0F74-EF40-4115-ADBA-DAD33F1281BA}" type="parTrans" cxnId="{F5AC7534-F689-4C0E-8CFD-AA512BB54111}">
      <dgm:prSet/>
      <dgm:spPr/>
      <dgm:t>
        <a:bodyPr/>
        <a:lstStyle/>
        <a:p>
          <a:endParaRPr lang="en-CA"/>
        </a:p>
      </dgm:t>
    </dgm:pt>
    <dgm:pt modelId="{44728FE8-D475-49C6-B3B0-847618084225}" type="sibTrans" cxnId="{F5AC7534-F689-4C0E-8CFD-AA512BB54111}">
      <dgm:prSet phldrT="2" phldr="0"/>
      <dgm:spPr>
        <a:solidFill>
          <a:srgbClr val="75A33D"/>
        </a:solidFill>
      </dgm:spPr>
      <dgm:t>
        <a:bodyPr/>
        <a:lstStyle/>
        <a:p>
          <a:r>
            <a:rPr lang="en-CA"/>
            <a:t>2</a:t>
          </a:r>
          <a:endParaRPr lang="en-CA" dirty="0"/>
        </a:p>
      </dgm:t>
    </dgm:pt>
    <dgm:pt modelId="{5D9AE3DE-5BA2-4884-93FB-DD4490CA1557}" type="pres">
      <dgm:prSet presAssocID="{8F837784-1FBF-4B06-85B3-B2D6A593A1D4}" presName="linearFlow" presStyleCnt="0">
        <dgm:presLayoutVars>
          <dgm:dir/>
          <dgm:animLvl val="lvl"/>
          <dgm:resizeHandles val="exact"/>
        </dgm:presLayoutVars>
      </dgm:prSet>
      <dgm:spPr/>
      <dgm:t>
        <a:bodyPr/>
        <a:lstStyle/>
        <a:p>
          <a:endParaRPr lang="en-US"/>
        </a:p>
      </dgm:t>
    </dgm:pt>
    <dgm:pt modelId="{FAC96E3D-D9CA-40AD-953E-27FF11F003A9}" type="pres">
      <dgm:prSet presAssocID="{DAF4BA52-0D09-408B-AB18-89E52AEDDB91}" presName="compositeNode" presStyleCnt="0"/>
      <dgm:spPr/>
    </dgm:pt>
    <dgm:pt modelId="{508B0022-FC21-4CBD-A4FD-9F16FC83F950}" type="pres">
      <dgm:prSet presAssocID="{DAF4BA52-0D09-408B-AB18-89E52AEDDB91}" presName="parTx" presStyleLbl="node1" presStyleIdx="0" presStyleCnt="0">
        <dgm:presLayoutVars>
          <dgm:chMax val="0"/>
          <dgm:chPref val="0"/>
          <dgm:bulletEnabled val="1"/>
        </dgm:presLayoutVars>
      </dgm:prSet>
      <dgm:spPr/>
    </dgm:pt>
    <dgm:pt modelId="{B0A90FB0-84D5-476D-9881-F8FAA398CEA1}" type="pres">
      <dgm:prSet presAssocID="{DAF4BA52-0D09-408B-AB18-89E52AEDDB91}" presName="parSh" presStyleCnt="0"/>
      <dgm:spPr/>
    </dgm:pt>
    <dgm:pt modelId="{3B9063F7-FABF-4CC1-9F75-AD8295D50171}" type="pres">
      <dgm:prSet presAssocID="{DAF4BA52-0D09-408B-AB18-89E52AEDDB91}" presName="lineNode" presStyleLbl="alignAccFollowNode1" presStyleIdx="0" presStyleCnt="9"/>
      <dgm:spPr/>
    </dgm:pt>
    <dgm:pt modelId="{AB806FCD-D582-4989-BF55-DF6FBE6E5CDA}" type="pres">
      <dgm:prSet presAssocID="{DAF4BA52-0D09-408B-AB18-89E52AEDDB91}" presName="lineArrowNode" presStyleLbl="alignAccFollowNode1" presStyleIdx="1" presStyleCnt="9" custScaleX="231042" custScaleY="123246"/>
      <dgm:spPr>
        <a:prstGeom prst="mathPlus">
          <a:avLst/>
        </a:prstGeom>
      </dgm:spPr>
    </dgm:pt>
    <dgm:pt modelId="{9CE2FD54-DAAA-4B47-881C-EC4029FC2B9A}" type="pres">
      <dgm:prSet presAssocID="{20F2F91C-DD62-4100-A277-20132BD26C0D}" presName="sibTransNodeCircle" presStyleLbl="alignNode1" presStyleIdx="0" presStyleCnt="3">
        <dgm:presLayoutVars>
          <dgm:chMax val="0"/>
          <dgm:bulletEnabled/>
        </dgm:presLayoutVars>
      </dgm:prSet>
      <dgm:spPr/>
      <dgm:t>
        <a:bodyPr/>
        <a:lstStyle/>
        <a:p>
          <a:endParaRPr lang="en-US"/>
        </a:p>
      </dgm:t>
    </dgm:pt>
    <dgm:pt modelId="{6A9DCCC5-91C1-4DF7-BBAF-ED63E057639A}" type="pres">
      <dgm:prSet presAssocID="{20F2F91C-DD62-4100-A277-20132BD26C0D}" presName="spacerBetweenCircleAndCallout" presStyleCnt="0">
        <dgm:presLayoutVars/>
      </dgm:prSet>
      <dgm:spPr/>
    </dgm:pt>
    <dgm:pt modelId="{B211E99E-62FF-4385-94AC-69FFCB78E465}" type="pres">
      <dgm:prSet presAssocID="{DAF4BA52-0D09-408B-AB18-89E52AEDDB91}" presName="nodeText" presStyleLbl="alignAccFollowNode1" presStyleIdx="2" presStyleCnt="9">
        <dgm:presLayoutVars>
          <dgm:bulletEnabled val="1"/>
        </dgm:presLayoutVars>
      </dgm:prSet>
      <dgm:spPr/>
      <dgm:t>
        <a:bodyPr/>
        <a:lstStyle/>
        <a:p>
          <a:endParaRPr lang="en-US"/>
        </a:p>
      </dgm:t>
    </dgm:pt>
    <dgm:pt modelId="{93E9D67C-D4D2-41F5-835C-9039D6179F04}" type="pres">
      <dgm:prSet presAssocID="{20F2F91C-DD62-4100-A277-20132BD26C0D}" presName="sibTransComposite" presStyleCnt="0"/>
      <dgm:spPr/>
    </dgm:pt>
    <dgm:pt modelId="{BDB45270-4F10-4184-AEF8-0415D82B49EF}" type="pres">
      <dgm:prSet presAssocID="{A8A12EA3-B579-4FF8-8049-E3F815E284E7}" presName="compositeNode" presStyleCnt="0"/>
      <dgm:spPr/>
    </dgm:pt>
    <dgm:pt modelId="{C09EBF99-8FE8-4A64-AAD0-5F15EE522B12}" type="pres">
      <dgm:prSet presAssocID="{A8A12EA3-B579-4FF8-8049-E3F815E284E7}" presName="parTx" presStyleLbl="node1" presStyleIdx="0" presStyleCnt="0">
        <dgm:presLayoutVars>
          <dgm:chMax val="0"/>
          <dgm:chPref val="0"/>
          <dgm:bulletEnabled val="1"/>
        </dgm:presLayoutVars>
      </dgm:prSet>
      <dgm:spPr/>
    </dgm:pt>
    <dgm:pt modelId="{BAB507F7-370D-434B-8B5B-0E82BA82B2AC}" type="pres">
      <dgm:prSet presAssocID="{A8A12EA3-B579-4FF8-8049-E3F815E284E7}" presName="parSh" presStyleCnt="0"/>
      <dgm:spPr/>
    </dgm:pt>
    <dgm:pt modelId="{2C7AF694-C515-46D2-86E4-C687379ED88D}" type="pres">
      <dgm:prSet presAssocID="{A8A12EA3-B579-4FF8-8049-E3F815E284E7}" presName="lineNode" presStyleLbl="alignAccFollowNode1" presStyleIdx="3" presStyleCnt="9"/>
      <dgm:spPr/>
    </dgm:pt>
    <dgm:pt modelId="{9064B6EB-3C3B-41CA-ADD4-B907506D4D1D}" type="pres">
      <dgm:prSet presAssocID="{A8A12EA3-B579-4FF8-8049-E3F815E284E7}" presName="lineArrowNode" presStyleLbl="alignAccFollowNode1" presStyleIdx="4" presStyleCnt="9" custScaleX="237624" custScaleY="129337"/>
      <dgm:spPr>
        <a:xfrm>
          <a:off x="5485452" y="1014346"/>
          <a:ext cx="131039" cy="246143"/>
        </a:xfrm>
        <a:prstGeom prst="mathPlus">
          <a:avLst/>
        </a:prstGeom>
        <a:solidFill>
          <a:srgbClr val="44546A">
            <a:alpha val="90000"/>
            <a:tint val="40000"/>
            <a:hueOff val="0"/>
            <a:satOff val="0"/>
            <a:lumOff val="0"/>
            <a:alphaOff val="0"/>
          </a:srgbClr>
        </a:solidFill>
        <a:ln w="12700" cap="flat" cmpd="sng" algn="ctr">
          <a:solidFill>
            <a:srgbClr val="44546A">
              <a:alpha val="90000"/>
              <a:tint val="40000"/>
              <a:hueOff val="0"/>
              <a:satOff val="0"/>
              <a:lumOff val="0"/>
              <a:alphaOff val="0"/>
            </a:srgbClr>
          </a:solidFill>
          <a:prstDash val="solid"/>
          <a:miter lim="800000"/>
        </a:ln>
        <a:effectLst/>
      </dgm:spPr>
    </dgm:pt>
    <dgm:pt modelId="{6D80F58A-E583-490E-B1BD-25A49E06DEF6}" type="pres">
      <dgm:prSet presAssocID="{44728FE8-D475-49C6-B3B0-847618084225}" presName="sibTransNodeCircle" presStyleLbl="alignNode1" presStyleIdx="1" presStyleCnt="3">
        <dgm:presLayoutVars>
          <dgm:chMax val="0"/>
          <dgm:bulletEnabled/>
        </dgm:presLayoutVars>
      </dgm:prSet>
      <dgm:spPr/>
      <dgm:t>
        <a:bodyPr/>
        <a:lstStyle/>
        <a:p>
          <a:endParaRPr lang="en-US"/>
        </a:p>
      </dgm:t>
    </dgm:pt>
    <dgm:pt modelId="{12FFC665-A988-4C0C-ABEF-BA4B7DC298F7}" type="pres">
      <dgm:prSet presAssocID="{44728FE8-D475-49C6-B3B0-847618084225}" presName="spacerBetweenCircleAndCallout" presStyleCnt="0">
        <dgm:presLayoutVars/>
      </dgm:prSet>
      <dgm:spPr/>
    </dgm:pt>
    <dgm:pt modelId="{71E63357-A988-409B-9D25-509ECC68B7E8}" type="pres">
      <dgm:prSet presAssocID="{A8A12EA3-B579-4FF8-8049-E3F815E284E7}" presName="nodeText" presStyleLbl="alignAccFollowNode1" presStyleIdx="5" presStyleCnt="9">
        <dgm:presLayoutVars>
          <dgm:bulletEnabled val="1"/>
        </dgm:presLayoutVars>
      </dgm:prSet>
      <dgm:spPr/>
      <dgm:t>
        <a:bodyPr/>
        <a:lstStyle/>
        <a:p>
          <a:endParaRPr lang="en-US"/>
        </a:p>
      </dgm:t>
    </dgm:pt>
    <dgm:pt modelId="{65FFFFEF-5FC8-4BFC-9771-9920AEE4A430}" type="pres">
      <dgm:prSet presAssocID="{44728FE8-D475-49C6-B3B0-847618084225}" presName="sibTransComposite" presStyleCnt="0"/>
      <dgm:spPr/>
    </dgm:pt>
    <dgm:pt modelId="{DD2BA7BC-F650-4EC2-A255-A61D38BFF7DB}" type="pres">
      <dgm:prSet presAssocID="{B2C93587-98EE-4F39-9689-C08BB0753363}" presName="compositeNode" presStyleCnt="0"/>
      <dgm:spPr/>
    </dgm:pt>
    <dgm:pt modelId="{9ABD9E72-DF9B-412E-9DE6-BC0D62E2A2EB}" type="pres">
      <dgm:prSet presAssocID="{B2C93587-98EE-4F39-9689-C08BB0753363}" presName="parTx" presStyleLbl="node1" presStyleIdx="0" presStyleCnt="0">
        <dgm:presLayoutVars>
          <dgm:chMax val="0"/>
          <dgm:chPref val="0"/>
          <dgm:bulletEnabled val="1"/>
        </dgm:presLayoutVars>
      </dgm:prSet>
      <dgm:spPr/>
    </dgm:pt>
    <dgm:pt modelId="{FB69ED49-3B02-406B-BEF0-FD3011E18E47}" type="pres">
      <dgm:prSet presAssocID="{B2C93587-98EE-4F39-9689-C08BB0753363}" presName="parSh" presStyleCnt="0"/>
      <dgm:spPr/>
    </dgm:pt>
    <dgm:pt modelId="{F1AA9210-62F3-4929-81CA-B467DC8198CF}" type="pres">
      <dgm:prSet presAssocID="{B2C93587-98EE-4F39-9689-C08BB0753363}" presName="lineNode" presStyleLbl="alignAccFollowNode1" presStyleIdx="6" presStyleCnt="9"/>
      <dgm:spPr/>
    </dgm:pt>
    <dgm:pt modelId="{A4C40F10-3765-42E7-A802-4AE4C3E1ABF9}" type="pres">
      <dgm:prSet presAssocID="{B2C93587-98EE-4F39-9689-C08BB0753363}" presName="lineArrowNode" presStyleLbl="alignAccFollowNode1" presStyleIdx="7" presStyleCnt="9"/>
      <dgm:spPr/>
    </dgm:pt>
    <dgm:pt modelId="{D2609C55-A9DE-4BDF-8F4F-628EC413D2EF}" type="pres">
      <dgm:prSet presAssocID="{F4BD5ECA-888A-42D9-87FF-00C8734E9EFF}" presName="sibTransNodeCircle" presStyleLbl="alignNode1" presStyleIdx="2" presStyleCnt="3">
        <dgm:presLayoutVars>
          <dgm:chMax val="0"/>
          <dgm:bulletEnabled/>
        </dgm:presLayoutVars>
      </dgm:prSet>
      <dgm:spPr/>
      <dgm:t>
        <a:bodyPr/>
        <a:lstStyle/>
        <a:p>
          <a:endParaRPr lang="en-US"/>
        </a:p>
      </dgm:t>
    </dgm:pt>
    <dgm:pt modelId="{46C510F7-AA52-418E-9DD3-879C13909E53}" type="pres">
      <dgm:prSet presAssocID="{F4BD5ECA-888A-42D9-87FF-00C8734E9EFF}" presName="spacerBetweenCircleAndCallout" presStyleCnt="0">
        <dgm:presLayoutVars/>
      </dgm:prSet>
      <dgm:spPr/>
    </dgm:pt>
    <dgm:pt modelId="{93E35C95-FF97-4AE5-A4AC-47CCF345AFC9}" type="pres">
      <dgm:prSet presAssocID="{B2C93587-98EE-4F39-9689-C08BB0753363}" presName="nodeText" presStyleLbl="alignAccFollowNode1" presStyleIdx="8" presStyleCnt="9">
        <dgm:presLayoutVars>
          <dgm:bulletEnabled val="1"/>
        </dgm:presLayoutVars>
      </dgm:prSet>
      <dgm:spPr/>
      <dgm:t>
        <a:bodyPr/>
        <a:lstStyle/>
        <a:p>
          <a:endParaRPr lang="en-US"/>
        </a:p>
      </dgm:t>
    </dgm:pt>
  </dgm:ptLst>
  <dgm:cxnLst>
    <dgm:cxn modelId="{A5FFAE03-2AFF-4585-81D1-66E9F284A2B9}" type="presOf" srcId="{B2C93587-98EE-4F39-9689-C08BB0753363}" destId="{93E35C95-FF97-4AE5-A4AC-47CCF345AFC9}" srcOrd="0" destOrd="0" presId="urn:microsoft.com/office/officeart/2016/7/layout/LinearArrowProcessNumbered"/>
    <dgm:cxn modelId="{EFB04C72-6DB1-42D5-85AF-E34C932D11CD}" type="presOf" srcId="{A8A12EA3-B579-4FF8-8049-E3F815E284E7}" destId="{71E63357-A988-409B-9D25-509ECC68B7E8}" srcOrd="0" destOrd="0" presId="urn:microsoft.com/office/officeart/2016/7/layout/LinearArrowProcessNumbered"/>
    <dgm:cxn modelId="{69877391-78E9-41F5-8CB3-BA95071FBAD4}" type="presOf" srcId="{44728FE8-D475-49C6-B3B0-847618084225}" destId="{6D80F58A-E583-490E-B1BD-25A49E06DEF6}" srcOrd="0" destOrd="0" presId="urn:microsoft.com/office/officeart/2016/7/layout/LinearArrowProcessNumbered"/>
    <dgm:cxn modelId="{FDCB0E29-A14A-4BAF-8D95-324214EAE676}" srcId="{8F837784-1FBF-4B06-85B3-B2D6A593A1D4}" destId="{B2C93587-98EE-4F39-9689-C08BB0753363}" srcOrd="2" destOrd="0" parTransId="{F3C4DA32-E1E2-47F0-AE9F-BAEFC3B9836E}" sibTransId="{F4BD5ECA-888A-42D9-87FF-00C8734E9EFF}"/>
    <dgm:cxn modelId="{6113A32A-929E-4010-B1FC-C100FE0CAC55}" srcId="{8F837784-1FBF-4B06-85B3-B2D6A593A1D4}" destId="{DAF4BA52-0D09-408B-AB18-89E52AEDDB91}" srcOrd="0" destOrd="0" parTransId="{DC02AEA2-8852-4847-87FE-CB55492C72E9}" sibTransId="{20F2F91C-DD62-4100-A277-20132BD26C0D}"/>
    <dgm:cxn modelId="{F5AC7534-F689-4C0E-8CFD-AA512BB54111}" srcId="{8F837784-1FBF-4B06-85B3-B2D6A593A1D4}" destId="{A8A12EA3-B579-4FF8-8049-E3F815E284E7}" srcOrd="1" destOrd="0" parTransId="{EBAF0F74-EF40-4115-ADBA-DAD33F1281BA}" sibTransId="{44728FE8-D475-49C6-B3B0-847618084225}"/>
    <dgm:cxn modelId="{9B0392AC-41C0-4E81-801B-8DD78825E39D}" type="presOf" srcId="{8F837784-1FBF-4B06-85B3-B2D6A593A1D4}" destId="{5D9AE3DE-5BA2-4884-93FB-DD4490CA1557}" srcOrd="0" destOrd="0" presId="urn:microsoft.com/office/officeart/2016/7/layout/LinearArrowProcessNumbered"/>
    <dgm:cxn modelId="{E8DF794C-56CF-4A12-BDB4-331EAB91C75D}" type="presOf" srcId="{DAF4BA52-0D09-408B-AB18-89E52AEDDB91}" destId="{B211E99E-62FF-4385-94AC-69FFCB78E465}" srcOrd="0" destOrd="0" presId="urn:microsoft.com/office/officeart/2016/7/layout/LinearArrowProcessNumbered"/>
    <dgm:cxn modelId="{EAFA3CA3-E488-410C-A2E7-FCD13CF18F2F}" type="presOf" srcId="{20F2F91C-DD62-4100-A277-20132BD26C0D}" destId="{9CE2FD54-DAAA-4B47-881C-EC4029FC2B9A}" srcOrd="0" destOrd="0" presId="urn:microsoft.com/office/officeart/2016/7/layout/LinearArrowProcessNumbered"/>
    <dgm:cxn modelId="{AF3AF232-DCFB-4E6C-8AE1-AEA6556AD961}" type="presOf" srcId="{F4BD5ECA-888A-42D9-87FF-00C8734E9EFF}" destId="{D2609C55-A9DE-4BDF-8F4F-628EC413D2EF}" srcOrd="0" destOrd="0" presId="urn:microsoft.com/office/officeart/2016/7/layout/LinearArrowProcessNumbered"/>
    <dgm:cxn modelId="{E8BF2E3F-4E52-4564-A176-692A63AED441}" type="presParOf" srcId="{5D9AE3DE-5BA2-4884-93FB-DD4490CA1557}" destId="{FAC96E3D-D9CA-40AD-953E-27FF11F003A9}" srcOrd="0" destOrd="0" presId="urn:microsoft.com/office/officeart/2016/7/layout/LinearArrowProcessNumbered"/>
    <dgm:cxn modelId="{BF9A5370-FB5C-4110-8E84-0AEFD1B7F4F1}" type="presParOf" srcId="{FAC96E3D-D9CA-40AD-953E-27FF11F003A9}" destId="{508B0022-FC21-4CBD-A4FD-9F16FC83F950}" srcOrd="0" destOrd="0" presId="urn:microsoft.com/office/officeart/2016/7/layout/LinearArrowProcessNumbered"/>
    <dgm:cxn modelId="{13B7640A-2AD5-4BDC-AAE0-F9BE7D7D84ED}" type="presParOf" srcId="{FAC96E3D-D9CA-40AD-953E-27FF11F003A9}" destId="{B0A90FB0-84D5-476D-9881-F8FAA398CEA1}" srcOrd="1" destOrd="0" presId="urn:microsoft.com/office/officeart/2016/7/layout/LinearArrowProcessNumbered"/>
    <dgm:cxn modelId="{1BBC4502-B629-4870-9B4B-D162A0C3EADC}" type="presParOf" srcId="{B0A90FB0-84D5-476D-9881-F8FAA398CEA1}" destId="{3B9063F7-FABF-4CC1-9F75-AD8295D50171}" srcOrd="0" destOrd="0" presId="urn:microsoft.com/office/officeart/2016/7/layout/LinearArrowProcessNumbered"/>
    <dgm:cxn modelId="{98275263-988B-4B35-BBEB-5E674230CDA6}" type="presParOf" srcId="{B0A90FB0-84D5-476D-9881-F8FAA398CEA1}" destId="{AB806FCD-D582-4989-BF55-DF6FBE6E5CDA}" srcOrd="1" destOrd="0" presId="urn:microsoft.com/office/officeart/2016/7/layout/LinearArrowProcessNumbered"/>
    <dgm:cxn modelId="{D63B10FD-E9DF-4F31-A5D3-D34680EFDAF7}" type="presParOf" srcId="{B0A90FB0-84D5-476D-9881-F8FAA398CEA1}" destId="{9CE2FD54-DAAA-4B47-881C-EC4029FC2B9A}" srcOrd="2" destOrd="0" presId="urn:microsoft.com/office/officeart/2016/7/layout/LinearArrowProcessNumbered"/>
    <dgm:cxn modelId="{7FB8BCC6-EBE5-42ED-940D-568A3640EB17}" type="presParOf" srcId="{B0A90FB0-84D5-476D-9881-F8FAA398CEA1}" destId="{6A9DCCC5-91C1-4DF7-BBAF-ED63E057639A}" srcOrd="3" destOrd="0" presId="urn:microsoft.com/office/officeart/2016/7/layout/LinearArrowProcessNumbered"/>
    <dgm:cxn modelId="{D88A3DD5-06CB-407D-AA5D-2EE76FC6D253}" type="presParOf" srcId="{FAC96E3D-D9CA-40AD-953E-27FF11F003A9}" destId="{B211E99E-62FF-4385-94AC-69FFCB78E465}" srcOrd="2" destOrd="0" presId="urn:microsoft.com/office/officeart/2016/7/layout/LinearArrowProcessNumbered"/>
    <dgm:cxn modelId="{97B271E7-C010-4D7C-B93E-4FAF9B336A81}" type="presParOf" srcId="{5D9AE3DE-5BA2-4884-93FB-DD4490CA1557}" destId="{93E9D67C-D4D2-41F5-835C-9039D6179F04}" srcOrd="1" destOrd="0" presId="urn:microsoft.com/office/officeart/2016/7/layout/LinearArrowProcessNumbered"/>
    <dgm:cxn modelId="{4AFD5444-AB4D-4CA8-A02A-CE4FDC532CA8}" type="presParOf" srcId="{5D9AE3DE-5BA2-4884-93FB-DD4490CA1557}" destId="{BDB45270-4F10-4184-AEF8-0415D82B49EF}" srcOrd="2" destOrd="0" presId="urn:microsoft.com/office/officeart/2016/7/layout/LinearArrowProcessNumbered"/>
    <dgm:cxn modelId="{FAA451E7-9258-4A82-BA14-04E118B0A61F}" type="presParOf" srcId="{BDB45270-4F10-4184-AEF8-0415D82B49EF}" destId="{C09EBF99-8FE8-4A64-AAD0-5F15EE522B12}" srcOrd="0" destOrd="0" presId="urn:microsoft.com/office/officeart/2016/7/layout/LinearArrowProcessNumbered"/>
    <dgm:cxn modelId="{9A47EB9C-E29A-40AF-B41D-FA9FB6572D1E}" type="presParOf" srcId="{BDB45270-4F10-4184-AEF8-0415D82B49EF}" destId="{BAB507F7-370D-434B-8B5B-0E82BA82B2AC}" srcOrd="1" destOrd="0" presId="urn:microsoft.com/office/officeart/2016/7/layout/LinearArrowProcessNumbered"/>
    <dgm:cxn modelId="{79C479EA-DE1A-4406-B888-84A9AA18B57D}" type="presParOf" srcId="{BAB507F7-370D-434B-8B5B-0E82BA82B2AC}" destId="{2C7AF694-C515-46D2-86E4-C687379ED88D}" srcOrd="0" destOrd="0" presId="urn:microsoft.com/office/officeart/2016/7/layout/LinearArrowProcessNumbered"/>
    <dgm:cxn modelId="{EC24D3CC-566B-4676-8CA5-D8506176BA04}" type="presParOf" srcId="{BAB507F7-370D-434B-8B5B-0E82BA82B2AC}" destId="{9064B6EB-3C3B-41CA-ADD4-B907506D4D1D}" srcOrd="1" destOrd="0" presId="urn:microsoft.com/office/officeart/2016/7/layout/LinearArrowProcessNumbered"/>
    <dgm:cxn modelId="{2034989C-9643-4381-BC69-45B463FE5E40}" type="presParOf" srcId="{BAB507F7-370D-434B-8B5B-0E82BA82B2AC}" destId="{6D80F58A-E583-490E-B1BD-25A49E06DEF6}" srcOrd="2" destOrd="0" presId="urn:microsoft.com/office/officeart/2016/7/layout/LinearArrowProcessNumbered"/>
    <dgm:cxn modelId="{DE17B95E-5C46-4FD0-A1F2-153FFB484B87}" type="presParOf" srcId="{BAB507F7-370D-434B-8B5B-0E82BA82B2AC}" destId="{12FFC665-A988-4C0C-ABEF-BA4B7DC298F7}" srcOrd="3" destOrd="0" presId="urn:microsoft.com/office/officeart/2016/7/layout/LinearArrowProcessNumbered"/>
    <dgm:cxn modelId="{1E3A745E-F5EB-41F3-A48F-D223A56F2F1D}" type="presParOf" srcId="{BDB45270-4F10-4184-AEF8-0415D82B49EF}" destId="{71E63357-A988-409B-9D25-509ECC68B7E8}" srcOrd="2" destOrd="0" presId="urn:microsoft.com/office/officeart/2016/7/layout/LinearArrowProcessNumbered"/>
    <dgm:cxn modelId="{C6A7E808-06EF-436D-92B4-F9A1D1060965}" type="presParOf" srcId="{5D9AE3DE-5BA2-4884-93FB-DD4490CA1557}" destId="{65FFFFEF-5FC8-4BFC-9771-9920AEE4A430}" srcOrd="3" destOrd="0" presId="urn:microsoft.com/office/officeart/2016/7/layout/LinearArrowProcessNumbered"/>
    <dgm:cxn modelId="{8FC7A440-785F-459B-AF8C-D88BE32EB651}" type="presParOf" srcId="{5D9AE3DE-5BA2-4884-93FB-DD4490CA1557}" destId="{DD2BA7BC-F650-4EC2-A255-A61D38BFF7DB}" srcOrd="4" destOrd="0" presId="urn:microsoft.com/office/officeart/2016/7/layout/LinearArrowProcessNumbered"/>
    <dgm:cxn modelId="{CF65F9D4-B23D-4AB5-B31D-EE8AE6C35A35}" type="presParOf" srcId="{DD2BA7BC-F650-4EC2-A255-A61D38BFF7DB}" destId="{9ABD9E72-DF9B-412E-9DE6-BC0D62E2A2EB}" srcOrd="0" destOrd="0" presId="urn:microsoft.com/office/officeart/2016/7/layout/LinearArrowProcessNumbered"/>
    <dgm:cxn modelId="{9B50CE1E-2B2B-4DC9-8BD3-ACFBC869A421}" type="presParOf" srcId="{DD2BA7BC-F650-4EC2-A255-A61D38BFF7DB}" destId="{FB69ED49-3B02-406B-BEF0-FD3011E18E47}" srcOrd="1" destOrd="0" presId="urn:microsoft.com/office/officeart/2016/7/layout/LinearArrowProcessNumbered"/>
    <dgm:cxn modelId="{5680F6C7-C68E-4EE9-880D-D91778439B65}" type="presParOf" srcId="{FB69ED49-3B02-406B-BEF0-FD3011E18E47}" destId="{F1AA9210-62F3-4929-81CA-B467DC8198CF}" srcOrd="0" destOrd="0" presId="urn:microsoft.com/office/officeart/2016/7/layout/LinearArrowProcessNumbered"/>
    <dgm:cxn modelId="{83FEDB51-C634-4526-9BF5-28678AE0D8C8}" type="presParOf" srcId="{FB69ED49-3B02-406B-BEF0-FD3011E18E47}" destId="{A4C40F10-3765-42E7-A802-4AE4C3E1ABF9}" srcOrd="1" destOrd="0" presId="urn:microsoft.com/office/officeart/2016/7/layout/LinearArrowProcessNumbered"/>
    <dgm:cxn modelId="{45F02F5C-8DC0-41B8-9D64-F5CA2908CD1C}" type="presParOf" srcId="{FB69ED49-3B02-406B-BEF0-FD3011E18E47}" destId="{D2609C55-A9DE-4BDF-8F4F-628EC413D2EF}" srcOrd="2" destOrd="0" presId="urn:microsoft.com/office/officeart/2016/7/layout/LinearArrowProcessNumbered"/>
    <dgm:cxn modelId="{727EB657-F9CA-4F98-8576-3DB65EF249D9}" type="presParOf" srcId="{FB69ED49-3B02-406B-BEF0-FD3011E18E47}" destId="{46C510F7-AA52-418E-9DD3-879C13909E53}" srcOrd="3" destOrd="0" presId="urn:microsoft.com/office/officeart/2016/7/layout/LinearArrowProcessNumbered"/>
    <dgm:cxn modelId="{D454E882-26A8-46CF-88BE-7DA32903FE55}" type="presParOf" srcId="{DD2BA7BC-F650-4EC2-A255-A61D38BFF7DB}" destId="{93E35C95-FF97-4AE5-A4AC-47CCF345AFC9}"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D5272AA-364E-4E36-89D0-29A3DA49B0E3}"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B4FCCE23-6360-475E-8A5F-FCB44C7A0A2B}">
      <dgm:prSet custT="1"/>
      <dgm:spPr/>
      <dgm:t>
        <a:bodyPr/>
        <a:lstStyle/>
        <a:p>
          <a:r>
            <a:rPr lang="en-CA" sz="4000">
              <a:solidFill>
                <a:srgbClr val="006198"/>
              </a:solidFill>
              <a:latin typeface="Ubuntu" panose="020B0504030602030204" pitchFamily="34" charset="0"/>
            </a:rPr>
            <a:t>Three key purposes:</a:t>
          </a:r>
          <a:endParaRPr lang="en-US" sz="4000">
            <a:solidFill>
              <a:srgbClr val="006198"/>
            </a:solidFill>
            <a:latin typeface="Ubuntu" panose="020B0504030602030204" pitchFamily="34" charset="0"/>
          </a:endParaRPr>
        </a:p>
      </dgm:t>
    </dgm:pt>
    <dgm:pt modelId="{034FFA99-B846-4D09-B2EE-6C9291C66A15}" type="parTrans" cxnId="{93B3D4DA-D9B3-47EE-B042-82C3BD862955}">
      <dgm:prSet/>
      <dgm:spPr/>
      <dgm:t>
        <a:bodyPr/>
        <a:lstStyle/>
        <a:p>
          <a:endParaRPr lang="en-US"/>
        </a:p>
      </dgm:t>
    </dgm:pt>
    <dgm:pt modelId="{74E807D8-CCDE-4B1A-B1B0-652706D916A5}" type="sibTrans" cxnId="{93B3D4DA-D9B3-47EE-B042-82C3BD862955}">
      <dgm:prSet/>
      <dgm:spPr/>
      <dgm:t>
        <a:bodyPr/>
        <a:lstStyle/>
        <a:p>
          <a:endParaRPr lang="en-US"/>
        </a:p>
      </dgm:t>
    </dgm:pt>
    <dgm:pt modelId="{75947F66-3EB2-4805-ADD7-33F545B9CE9D}">
      <dgm:prSet custT="1"/>
      <dgm:spPr/>
      <dgm:t>
        <a:bodyPr/>
        <a:lstStyle/>
        <a:p>
          <a:r>
            <a:rPr lang="en-CA" sz="2400" dirty="0">
              <a:latin typeface="Ubuntu" panose="020B0504030602030204" pitchFamily="34" charset="0"/>
            </a:rPr>
            <a:t>Riparian data access x2</a:t>
          </a:r>
          <a:endParaRPr lang="en-US" sz="2400" dirty="0">
            <a:latin typeface="Ubuntu" panose="020B0504030602030204" pitchFamily="34" charset="0"/>
          </a:endParaRPr>
        </a:p>
      </dgm:t>
    </dgm:pt>
    <dgm:pt modelId="{EB055A36-0408-4916-92D6-B46BF7CF3DD9}" type="parTrans" cxnId="{91D948A3-CFB3-44C2-B1CC-61DFCC43FB56}">
      <dgm:prSet/>
      <dgm:spPr/>
      <dgm:t>
        <a:bodyPr/>
        <a:lstStyle/>
        <a:p>
          <a:endParaRPr lang="en-US"/>
        </a:p>
      </dgm:t>
    </dgm:pt>
    <dgm:pt modelId="{185E62BF-85E9-4C58-829B-699D985D0BEE}" type="sibTrans" cxnId="{91D948A3-CFB3-44C2-B1CC-61DFCC43FB56}">
      <dgm:prSet/>
      <dgm:spPr/>
      <dgm:t>
        <a:bodyPr/>
        <a:lstStyle/>
        <a:p>
          <a:endParaRPr lang="en-US"/>
        </a:p>
      </dgm:t>
    </dgm:pt>
    <dgm:pt modelId="{0C6CBE88-95DC-4350-B89C-E541A6D7D357}">
      <dgm:prSet custT="1"/>
      <dgm:spPr/>
      <dgm:t>
        <a:bodyPr/>
        <a:lstStyle/>
        <a:p>
          <a:r>
            <a:rPr lang="en-CA" sz="2400" dirty="0">
              <a:latin typeface="Ubuntu" panose="020B0504030602030204" pitchFamily="34" charset="0"/>
            </a:rPr>
            <a:t>Resources</a:t>
          </a:r>
          <a:endParaRPr lang="en-US" sz="2400" dirty="0">
            <a:latin typeface="Ubuntu" panose="020B0504030602030204" pitchFamily="34" charset="0"/>
          </a:endParaRPr>
        </a:p>
      </dgm:t>
    </dgm:pt>
    <dgm:pt modelId="{313AF915-4BB1-4683-8E49-B3E96C278340}" type="parTrans" cxnId="{5CA43F25-BF82-455C-BE97-1724DE744143}">
      <dgm:prSet/>
      <dgm:spPr/>
      <dgm:t>
        <a:bodyPr/>
        <a:lstStyle/>
        <a:p>
          <a:endParaRPr lang="en-US"/>
        </a:p>
      </dgm:t>
    </dgm:pt>
    <dgm:pt modelId="{F52034E8-600A-4DB1-A9A1-76CA20127329}" type="sibTrans" cxnId="{5CA43F25-BF82-455C-BE97-1724DE744143}">
      <dgm:prSet/>
      <dgm:spPr/>
      <dgm:t>
        <a:bodyPr/>
        <a:lstStyle/>
        <a:p>
          <a:endParaRPr lang="en-US"/>
        </a:p>
      </dgm:t>
    </dgm:pt>
    <dgm:pt modelId="{99DF0A23-0531-44B5-BD06-0106B8DC7142}">
      <dgm:prSet custT="1"/>
      <dgm:spPr/>
      <dgm:t>
        <a:bodyPr/>
        <a:lstStyle/>
        <a:p>
          <a:r>
            <a:rPr lang="en-CA" sz="2400" dirty="0">
              <a:latin typeface="Ubuntu" panose="020B0504030602030204" pitchFamily="34" charset="0"/>
            </a:rPr>
            <a:t>Projects on the ground</a:t>
          </a:r>
          <a:endParaRPr lang="en-US" sz="2400" dirty="0">
            <a:latin typeface="Ubuntu" panose="020B0504030602030204" pitchFamily="34" charset="0"/>
          </a:endParaRPr>
        </a:p>
      </dgm:t>
    </dgm:pt>
    <dgm:pt modelId="{842A03BF-8F47-400F-8ADE-5361133B52C9}" type="parTrans" cxnId="{7C10486A-2427-4010-B6AA-F4BA4DDBD3A2}">
      <dgm:prSet/>
      <dgm:spPr/>
      <dgm:t>
        <a:bodyPr/>
        <a:lstStyle/>
        <a:p>
          <a:endParaRPr lang="en-US"/>
        </a:p>
      </dgm:t>
    </dgm:pt>
    <dgm:pt modelId="{5B4BD7EB-52D1-4888-AD8A-55C5F2A9F04E}" type="sibTrans" cxnId="{7C10486A-2427-4010-B6AA-F4BA4DDBD3A2}">
      <dgm:prSet/>
      <dgm:spPr/>
      <dgm:t>
        <a:bodyPr/>
        <a:lstStyle/>
        <a:p>
          <a:endParaRPr lang="en-US"/>
        </a:p>
      </dgm:t>
    </dgm:pt>
    <dgm:pt modelId="{B3B09E2C-C275-4B77-AA5B-8306D6FBBA5C}" type="pres">
      <dgm:prSet presAssocID="{3D5272AA-364E-4E36-89D0-29A3DA49B0E3}" presName="linear" presStyleCnt="0">
        <dgm:presLayoutVars>
          <dgm:dir/>
          <dgm:animLvl val="lvl"/>
          <dgm:resizeHandles val="exact"/>
        </dgm:presLayoutVars>
      </dgm:prSet>
      <dgm:spPr/>
      <dgm:t>
        <a:bodyPr/>
        <a:lstStyle/>
        <a:p>
          <a:endParaRPr lang="en-US"/>
        </a:p>
      </dgm:t>
    </dgm:pt>
    <dgm:pt modelId="{0EC951D1-AFED-4F31-824E-A534FE62AE43}" type="pres">
      <dgm:prSet presAssocID="{B4FCCE23-6360-475E-8A5F-FCB44C7A0A2B}" presName="parentLin" presStyleCnt="0"/>
      <dgm:spPr/>
    </dgm:pt>
    <dgm:pt modelId="{D41B1A58-54D0-4946-A884-3E7774CB3CCC}" type="pres">
      <dgm:prSet presAssocID="{B4FCCE23-6360-475E-8A5F-FCB44C7A0A2B}" presName="parentLeftMargin" presStyleLbl="node1" presStyleIdx="0" presStyleCnt="1"/>
      <dgm:spPr/>
      <dgm:t>
        <a:bodyPr/>
        <a:lstStyle/>
        <a:p>
          <a:endParaRPr lang="en-US"/>
        </a:p>
      </dgm:t>
    </dgm:pt>
    <dgm:pt modelId="{827C73ED-4F8B-4F7D-8ABA-B2626222F7BA}" type="pres">
      <dgm:prSet presAssocID="{B4FCCE23-6360-475E-8A5F-FCB44C7A0A2B}" presName="parentText" presStyleLbl="node1" presStyleIdx="0" presStyleCnt="1">
        <dgm:presLayoutVars>
          <dgm:chMax val="0"/>
          <dgm:bulletEnabled val="1"/>
        </dgm:presLayoutVars>
      </dgm:prSet>
      <dgm:spPr/>
      <dgm:t>
        <a:bodyPr/>
        <a:lstStyle/>
        <a:p>
          <a:endParaRPr lang="en-US"/>
        </a:p>
      </dgm:t>
    </dgm:pt>
    <dgm:pt modelId="{A8AFF6CC-E584-43FC-9FE7-8990E3968459}" type="pres">
      <dgm:prSet presAssocID="{B4FCCE23-6360-475E-8A5F-FCB44C7A0A2B}" presName="negativeSpace" presStyleCnt="0"/>
      <dgm:spPr/>
    </dgm:pt>
    <dgm:pt modelId="{8F438B54-C292-4B64-A359-C18A271DE724}" type="pres">
      <dgm:prSet presAssocID="{B4FCCE23-6360-475E-8A5F-FCB44C7A0A2B}" presName="childText" presStyleLbl="conFgAcc1" presStyleIdx="0" presStyleCnt="1">
        <dgm:presLayoutVars>
          <dgm:bulletEnabled val="1"/>
        </dgm:presLayoutVars>
      </dgm:prSet>
      <dgm:spPr/>
      <dgm:t>
        <a:bodyPr/>
        <a:lstStyle/>
        <a:p>
          <a:endParaRPr lang="en-US"/>
        </a:p>
      </dgm:t>
    </dgm:pt>
  </dgm:ptLst>
  <dgm:cxnLst>
    <dgm:cxn modelId="{6D06E4E8-8ECC-49C3-B329-B78A165F02A8}" type="presOf" srcId="{3D5272AA-364E-4E36-89D0-29A3DA49B0E3}" destId="{B3B09E2C-C275-4B77-AA5B-8306D6FBBA5C}" srcOrd="0" destOrd="0" presId="urn:microsoft.com/office/officeart/2005/8/layout/list1"/>
    <dgm:cxn modelId="{5CA43F25-BF82-455C-BE97-1724DE744143}" srcId="{B4FCCE23-6360-475E-8A5F-FCB44C7A0A2B}" destId="{0C6CBE88-95DC-4350-B89C-E541A6D7D357}" srcOrd="1" destOrd="0" parTransId="{313AF915-4BB1-4683-8E49-B3E96C278340}" sibTransId="{F52034E8-600A-4DB1-A9A1-76CA20127329}"/>
    <dgm:cxn modelId="{91D948A3-CFB3-44C2-B1CC-61DFCC43FB56}" srcId="{B4FCCE23-6360-475E-8A5F-FCB44C7A0A2B}" destId="{75947F66-3EB2-4805-ADD7-33F545B9CE9D}" srcOrd="0" destOrd="0" parTransId="{EB055A36-0408-4916-92D6-B46BF7CF3DD9}" sibTransId="{185E62BF-85E9-4C58-829B-699D985D0BEE}"/>
    <dgm:cxn modelId="{2E96CC2B-160F-4C1F-BB94-3E094A9F437C}" type="presOf" srcId="{99DF0A23-0531-44B5-BD06-0106B8DC7142}" destId="{8F438B54-C292-4B64-A359-C18A271DE724}" srcOrd="0" destOrd="2" presId="urn:microsoft.com/office/officeart/2005/8/layout/list1"/>
    <dgm:cxn modelId="{7C10486A-2427-4010-B6AA-F4BA4DDBD3A2}" srcId="{B4FCCE23-6360-475E-8A5F-FCB44C7A0A2B}" destId="{99DF0A23-0531-44B5-BD06-0106B8DC7142}" srcOrd="2" destOrd="0" parTransId="{842A03BF-8F47-400F-8ADE-5361133B52C9}" sibTransId="{5B4BD7EB-52D1-4888-AD8A-55C5F2A9F04E}"/>
    <dgm:cxn modelId="{C1EF9644-9C91-441B-B332-50E63E8D0EBE}" type="presOf" srcId="{75947F66-3EB2-4805-ADD7-33F545B9CE9D}" destId="{8F438B54-C292-4B64-A359-C18A271DE724}" srcOrd="0" destOrd="0" presId="urn:microsoft.com/office/officeart/2005/8/layout/list1"/>
    <dgm:cxn modelId="{93B3D4DA-D9B3-47EE-B042-82C3BD862955}" srcId="{3D5272AA-364E-4E36-89D0-29A3DA49B0E3}" destId="{B4FCCE23-6360-475E-8A5F-FCB44C7A0A2B}" srcOrd="0" destOrd="0" parTransId="{034FFA99-B846-4D09-B2EE-6C9291C66A15}" sibTransId="{74E807D8-CCDE-4B1A-B1B0-652706D916A5}"/>
    <dgm:cxn modelId="{AE310BF1-AC7D-4C24-82DB-173E36A8AB43}" type="presOf" srcId="{0C6CBE88-95DC-4350-B89C-E541A6D7D357}" destId="{8F438B54-C292-4B64-A359-C18A271DE724}" srcOrd="0" destOrd="1" presId="urn:microsoft.com/office/officeart/2005/8/layout/list1"/>
    <dgm:cxn modelId="{17889A41-8A01-4A68-BFC2-3EAD63B1CA04}" type="presOf" srcId="{B4FCCE23-6360-475E-8A5F-FCB44C7A0A2B}" destId="{D41B1A58-54D0-4946-A884-3E7774CB3CCC}" srcOrd="0" destOrd="0" presId="urn:microsoft.com/office/officeart/2005/8/layout/list1"/>
    <dgm:cxn modelId="{6F073FB4-FF7B-4CC7-97D8-F8CF0D31039A}" type="presOf" srcId="{B4FCCE23-6360-475E-8A5F-FCB44C7A0A2B}" destId="{827C73ED-4F8B-4F7D-8ABA-B2626222F7BA}" srcOrd="1" destOrd="0" presId="urn:microsoft.com/office/officeart/2005/8/layout/list1"/>
    <dgm:cxn modelId="{DAF6D4A3-E879-454C-AF14-5B82F05EAAC6}" type="presParOf" srcId="{B3B09E2C-C275-4B77-AA5B-8306D6FBBA5C}" destId="{0EC951D1-AFED-4F31-824E-A534FE62AE43}" srcOrd="0" destOrd="0" presId="urn:microsoft.com/office/officeart/2005/8/layout/list1"/>
    <dgm:cxn modelId="{F23FBC08-EB18-4631-B166-93C3F6AAD495}" type="presParOf" srcId="{0EC951D1-AFED-4F31-824E-A534FE62AE43}" destId="{D41B1A58-54D0-4946-A884-3E7774CB3CCC}" srcOrd="0" destOrd="0" presId="urn:microsoft.com/office/officeart/2005/8/layout/list1"/>
    <dgm:cxn modelId="{8469A449-D437-4BAB-A566-447CF84FC8B5}" type="presParOf" srcId="{0EC951D1-AFED-4F31-824E-A534FE62AE43}" destId="{827C73ED-4F8B-4F7D-8ABA-B2626222F7BA}" srcOrd="1" destOrd="0" presId="urn:microsoft.com/office/officeart/2005/8/layout/list1"/>
    <dgm:cxn modelId="{D189D9E2-5B29-4DDA-BF70-8584A8F54CE4}" type="presParOf" srcId="{B3B09E2C-C275-4B77-AA5B-8306D6FBBA5C}" destId="{A8AFF6CC-E584-43FC-9FE7-8990E3968459}" srcOrd="1" destOrd="0" presId="urn:microsoft.com/office/officeart/2005/8/layout/list1"/>
    <dgm:cxn modelId="{2001FDE2-A946-4636-962E-DD96791AA3AD}" type="presParOf" srcId="{B3B09E2C-C275-4B77-AA5B-8306D6FBBA5C}" destId="{8F438B54-C292-4B64-A359-C18A271DE724}"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9063F7-FABF-4CC1-9F75-AD8295D50171}">
      <dsp:nvSpPr>
        <dsp:cNvPr id="0" name=""/>
        <dsp:cNvSpPr/>
      </dsp:nvSpPr>
      <dsp:spPr>
        <a:xfrm>
          <a:off x="1426469" y="1110033"/>
          <a:ext cx="1137593" cy="72"/>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806FCD-D582-4989-BF55-DF6FBE6E5CDA}">
      <dsp:nvSpPr>
        <dsp:cNvPr id="0" name=""/>
        <dsp:cNvSpPr/>
      </dsp:nvSpPr>
      <dsp:spPr>
        <a:xfrm>
          <a:off x="2546601" y="985831"/>
          <a:ext cx="302256" cy="303133"/>
        </a:xfrm>
        <a:prstGeom prst="mathPlus">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E2FD54-DAAA-4B47-881C-EC4029FC2B9A}">
      <dsp:nvSpPr>
        <dsp:cNvPr id="0" name=""/>
        <dsp:cNvSpPr/>
      </dsp:nvSpPr>
      <dsp:spPr>
        <a:xfrm>
          <a:off x="683853" y="509652"/>
          <a:ext cx="1200832" cy="1200832"/>
        </a:xfrm>
        <a:prstGeom prst="ellipse">
          <a:avLst/>
        </a:prstGeom>
        <a:solidFill>
          <a:srgbClr val="006198"/>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99" tIns="46599" rIns="46599" bIns="46599" numCol="1" spcCol="1270" anchor="ctr" anchorCtr="0">
          <a:noAutofit/>
        </a:bodyPr>
        <a:lstStyle/>
        <a:p>
          <a:pPr lvl="0" algn="ctr" defTabSz="2400300">
            <a:lnSpc>
              <a:spcPct val="90000"/>
            </a:lnSpc>
            <a:spcBef>
              <a:spcPct val="0"/>
            </a:spcBef>
            <a:spcAft>
              <a:spcPct val="35000"/>
            </a:spcAft>
          </a:pPr>
          <a:r>
            <a:rPr lang="en-US" sz="5400" kern="1200" dirty="0"/>
            <a:t>1</a:t>
          </a:r>
        </a:p>
      </dsp:txBody>
      <dsp:txXfrm>
        <a:off x="859711" y="685510"/>
        <a:ext cx="849116" cy="849116"/>
      </dsp:txXfrm>
    </dsp:sp>
    <dsp:sp modelId="{B211E99E-62FF-4385-94AC-69FFCB78E465}">
      <dsp:nvSpPr>
        <dsp:cNvPr id="0" name=""/>
        <dsp:cNvSpPr/>
      </dsp:nvSpPr>
      <dsp:spPr>
        <a:xfrm>
          <a:off x="4676" y="1876085"/>
          <a:ext cx="2563820" cy="1965600"/>
        </a:xfrm>
        <a:prstGeom prst="upArrowCallout">
          <a:avLst>
            <a:gd name="adj1" fmla="val 50000"/>
            <a:gd name="adj2" fmla="val 20000"/>
            <a:gd name="adj3" fmla="val 20000"/>
            <a:gd name="adj4" fmla="val 10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2237" tIns="165100" rIns="202237" bIns="165100" numCol="1" spcCol="1270" anchor="t" anchorCtr="0">
          <a:noAutofit/>
        </a:bodyPr>
        <a:lstStyle/>
        <a:p>
          <a:pPr lvl="0" algn="l" defTabSz="1155700">
            <a:lnSpc>
              <a:spcPct val="90000"/>
            </a:lnSpc>
            <a:spcBef>
              <a:spcPct val="0"/>
            </a:spcBef>
            <a:spcAft>
              <a:spcPct val="35000"/>
            </a:spcAft>
            <a:buNone/>
          </a:pPr>
          <a:endParaRPr lang="en-US" sz="2600" kern="1200" dirty="0"/>
        </a:p>
      </dsp:txBody>
      <dsp:txXfrm>
        <a:off x="4676" y="2269205"/>
        <a:ext cx="2563820" cy="1572480"/>
      </dsp:txXfrm>
    </dsp:sp>
    <dsp:sp modelId="{2C7AF694-C515-46D2-86E4-C687379ED88D}">
      <dsp:nvSpPr>
        <dsp:cNvPr id="0" name=""/>
        <dsp:cNvSpPr/>
      </dsp:nvSpPr>
      <dsp:spPr>
        <a:xfrm>
          <a:off x="2853365" y="1110033"/>
          <a:ext cx="2559584" cy="72"/>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64B6EB-3C3B-41CA-ADD4-B907506D4D1D}">
      <dsp:nvSpPr>
        <dsp:cNvPr id="0" name=""/>
        <dsp:cNvSpPr/>
      </dsp:nvSpPr>
      <dsp:spPr>
        <a:xfrm>
          <a:off x="5391183" y="978340"/>
          <a:ext cx="310867" cy="318114"/>
        </a:xfrm>
        <a:prstGeom prst="mathPlus">
          <a:avLst/>
        </a:prstGeom>
        <a:solidFill>
          <a:srgbClr val="44546A">
            <a:alpha val="90000"/>
            <a:tint val="40000"/>
            <a:hueOff val="0"/>
            <a:satOff val="0"/>
            <a:lumOff val="0"/>
            <a:alphaOff val="0"/>
          </a:srgbClr>
        </a:solidFill>
        <a:ln w="12700" cap="flat" cmpd="sng" algn="ctr">
          <a:solidFill>
            <a:srgbClr val="44546A">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6D80F58A-E583-490E-B1BD-25A49E06DEF6}">
      <dsp:nvSpPr>
        <dsp:cNvPr id="0" name=""/>
        <dsp:cNvSpPr/>
      </dsp:nvSpPr>
      <dsp:spPr>
        <a:xfrm>
          <a:off x="3532741" y="509652"/>
          <a:ext cx="1200832" cy="1200832"/>
        </a:xfrm>
        <a:prstGeom prst="ellipse">
          <a:avLst/>
        </a:prstGeom>
        <a:solidFill>
          <a:srgbClr val="75A33D"/>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99" tIns="46599" rIns="46599" bIns="46599" numCol="1" spcCol="1270" anchor="ctr" anchorCtr="0">
          <a:noAutofit/>
        </a:bodyPr>
        <a:lstStyle/>
        <a:p>
          <a:pPr lvl="0" algn="ctr" defTabSz="2400300">
            <a:lnSpc>
              <a:spcPct val="90000"/>
            </a:lnSpc>
            <a:spcBef>
              <a:spcPct val="0"/>
            </a:spcBef>
            <a:spcAft>
              <a:spcPct val="35000"/>
            </a:spcAft>
          </a:pPr>
          <a:r>
            <a:rPr lang="en-CA" sz="5400" kern="1200"/>
            <a:t>2</a:t>
          </a:r>
          <a:endParaRPr lang="en-CA" sz="5400" kern="1200" dirty="0"/>
        </a:p>
      </dsp:txBody>
      <dsp:txXfrm>
        <a:off x="3708599" y="685510"/>
        <a:ext cx="849116" cy="849116"/>
      </dsp:txXfrm>
    </dsp:sp>
    <dsp:sp modelId="{71E63357-A988-409B-9D25-509ECC68B7E8}">
      <dsp:nvSpPr>
        <dsp:cNvPr id="0" name=""/>
        <dsp:cNvSpPr/>
      </dsp:nvSpPr>
      <dsp:spPr>
        <a:xfrm>
          <a:off x="2855716" y="1876085"/>
          <a:ext cx="2559945" cy="1965600"/>
        </a:xfrm>
        <a:prstGeom prst="upArrowCallout">
          <a:avLst>
            <a:gd name="adj1" fmla="val 50000"/>
            <a:gd name="adj2" fmla="val 20000"/>
            <a:gd name="adj3" fmla="val 20000"/>
            <a:gd name="adj4" fmla="val 10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1931" tIns="165100" rIns="201931" bIns="165100" numCol="1" spcCol="1270" anchor="t" anchorCtr="0">
          <a:noAutofit/>
        </a:bodyPr>
        <a:lstStyle/>
        <a:p>
          <a:pPr lvl="0" algn="l" defTabSz="1155700">
            <a:lnSpc>
              <a:spcPct val="90000"/>
            </a:lnSpc>
            <a:spcBef>
              <a:spcPct val="0"/>
            </a:spcBef>
            <a:spcAft>
              <a:spcPct val="35000"/>
            </a:spcAft>
            <a:buNone/>
          </a:pPr>
          <a:endParaRPr lang="en-US" sz="2600" kern="1200" dirty="0"/>
        </a:p>
      </dsp:txBody>
      <dsp:txXfrm>
        <a:off x="2855716" y="2269205"/>
        <a:ext cx="2559945" cy="1572480"/>
      </dsp:txXfrm>
    </dsp:sp>
    <dsp:sp modelId="{F1AA9210-62F3-4929-81CA-B467DC8198CF}">
      <dsp:nvSpPr>
        <dsp:cNvPr id="0" name=""/>
        <dsp:cNvSpPr/>
      </dsp:nvSpPr>
      <dsp:spPr>
        <a:xfrm>
          <a:off x="5702050" y="1110033"/>
          <a:ext cx="1279792" cy="72"/>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609C55-A9DE-4BDF-8F4F-628EC413D2EF}">
      <dsp:nvSpPr>
        <dsp:cNvPr id="0" name=""/>
        <dsp:cNvSpPr/>
      </dsp:nvSpPr>
      <dsp:spPr>
        <a:xfrm>
          <a:off x="6381426" y="509652"/>
          <a:ext cx="1200832" cy="1200832"/>
        </a:xfrm>
        <a:prstGeom prst="ellipse">
          <a:avLst/>
        </a:prstGeom>
        <a:solidFill>
          <a:srgbClr val="FFB620"/>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99" tIns="46599" rIns="46599" bIns="46599" numCol="1" spcCol="1270" anchor="ctr" anchorCtr="0">
          <a:noAutofit/>
        </a:bodyPr>
        <a:lstStyle/>
        <a:p>
          <a:pPr lvl="0" algn="ctr" defTabSz="2400300">
            <a:lnSpc>
              <a:spcPct val="90000"/>
            </a:lnSpc>
            <a:spcBef>
              <a:spcPct val="0"/>
            </a:spcBef>
            <a:spcAft>
              <a:spcPct val="35000"/>
            </a:spcAft>
          </a:pPr>
          <a:r>
            <a:rPr lang="en-US" sz="5400" kern="1200"/>
            <a:t>3</a:t>
          </a:r>
          <a:endParaRPr lang="en-US" sz="5400" kern="1200" dirty="0"/>
        </a:p>
      </dsp:txBody>
      <dsp:txXfrm>
        <a:off x="6557284" y="685510"/>
        <a:ext cx="849116" cy="849116"/>
      </dsp:txXfrm>
    </dsp:sp>
    <dsp:sp modelId="{93E35C95-FF97-4AE5-A4AC-47CCF345AFC9}">
      <dsp:nvSpPr>
        <dsp:cNvPr id="0" name=""/>
        <dsp:cNvSpPr/>
      </dsp:nvSpPr>
      <dsp:spPr>
        <a:xfrm>
          <a:off x="5702050" y="1876085"/>
          <a:ext cx="2564177" cy="1965600"/>
        </a:xfrm>
        <a:prstGeom prst="upArrowCallout">
          <a:avLst>
            <a:gd name="adj1" fmla="val 50000"/>
            <a:gd name="adj2" fmla="val 20000"/>
            <a:gd name="adj3" fmla="val 20000"/>
            <a:gd name="adj4" fmla="val 10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2265" tIns="165100" rIns="202265" bIns="165100" numCol="1" spcCol="1270" anchor="t" anchorCtr="0">
          <a:noAutofit/>
        </a:bodyPr>
        <a:lstStyle/>
        <a:p>
          <a:pPr lvl="0" algn="l" defTabSz="488950">
            <a:lnSpc>
              <a:spcPct val="90000"/>
            </a:lnSpc>
            <a:spcBef>
              <a:spcPct val="0"/>
            </a:spcBef>
            <a:spcAft>
              <a:spcPct val="35000"/>
            </a:spcAft>
            <a:buNone/>
          </a:pPr>
          <a:endParaRPr lang="en-US" sz="1100" kern="1200" dirty="0"/>
        </a:p>
      </dsp:txBody>
      <dsp:txXfrm>
        <a:off x="5702050" y="2269205"/>
        <a:ext cx="2564177" cy="15724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438B54-C292-4B64-A359-C18A271DE724}">
      <dsp:nvSpPr>
        <dsp:cNvPr id="0" name=""/>
        <dsp:cNvSpPr/>
      </dsp:nvSpPr>
      <dsp:spPr>
        <a:xfrm>
          <a:off x="0" y="2022774"/>
          <a:ext cx="4588002" cy="2610562"/>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6080" tIns="1353820" rIns="356080" bIns="170688" numCol="1" spcCol="1270" anchor="t" anchorCtr="0">
          <a:noAutofit/>
        </a:bodyPr>
        <a:lstStyle/>
        <a:p>
          <a:pPr marL="228600" lvl="1" indent="-228600" algn="l" defTabSz="1066800">
            <a:lnSpc>
              <a:spcPct val="90000"/>
            </a:lnSpc>
            <a:spcBef>
              <a:spcPct val="0"/>
            </a:spcBef>
            <a:spcAft>
              <a:spcPct val="15000"/>
            </a:spcAft>
            <a:buChar char="••"/>
          </a:pPr>
          <a:r>
            <a:rPr lang="en-CA" sz="2400" kern="1200" dirty="0">
              <a:latin typeface="Ubuntu" panose="020B0504030602030204" pitchFamily="34" charset="0"/>
            </a:rPr>
            <a:t>Riparian data access x2</a:t>
          </a:r>
          <a:endParaRPr lang="en-US" sz="2400" kern="1200" dirty="0">
            <a:latin typeface="Ubuntu" panose="020B0504030602030204" pitchFamily="34" charset="0"/>
          </a:endParaRPr>
        </a:p>
        <a:p>
          <a:pPr marL="228600" lvl="1" indent="-228600" algn="l" defTabSz="1066800">
            <a:lnSpc>
              <a:spcPct val="90000"/>
            </a:lnSpc>
            <a:spcBef>
              <a:spcPct val="0"/>
            </a:spcBef>
            <a:spcAft>
              <a:spcPct val="15000"/>
            </a:spcAft>
            <a:buChar char="••"/>
          </a:pPr>
          <a:r>
            <a:rPr lang="en-CA" sz="2400" kern="1200" dirty="0">
              <a:latin typeface="Ubuntu" panose="020B0504030602030204" pitchFamily="34" charset="0"/>
            </a:rPr>
            <a:t>Resources</a:t>
          </a:r>
          <a:endParaRPr lang="en-US" sz="2400" kern="1200" dirty="0">
            <a:latin typeface="Ubuntu" panose="020B0504030602030204" pitchFamily="34" charset="0"/>
          </a:endParaRPr>
        </a:p>
        <a:p>
          <a:pPr marL="228600" lvl="1" indent="-228600" algn="l" defTabSz="1066800">
            <a:lnSpc>
              <a:spcPct val="90000"/>
            </a:lnSpc>
            <a:spcBef>
              <a:spcPct val="0"/>
            </a:spcBef>
            <a:spcAft>
              <a:spcPct val="15000"/>
            </a:spcAft>
            <a:buChar char="••"/>
          </a:pPr>
          <a:r>
            <a:rPr lang="en-CA" sz="2400" kern="1200" dirty="0">
              <a:latin typeface="Ubuntu" panose="020B0504030602030204" pitchFamily="34" charset="0"/>
            </a:rPr>
            <a:t>Projects on the ground</a:t>
          </a:r>
          <a:endParaRPr lang="en-US" sz="2400" kern="1200" dirty="0">
            <a:latin typeface="Ubuntu" panose="020B0504030602030204" pitchFamily="34" charset="0"/>
          </a:endParaRPr>
        </a:p>
      </dsp:txBody>
      <dsp:txXfrm>
        <a:off x="0" y="2022774"/>
        <a:ext cx="4588002" cy="2610562"/>
      </dsp:txXfrm>
    </dsp:sp>
    <dsp:sp modelId="{827C73ED-4F8B-4F7D-8ABA-B2626222F7BA}">
      <dsp:nvSpPr>
        <dsp:cNvPr id="0" name=""/>
        <dsp:cNvSpPr/>
      </dsp:nvSpPr>
      <dsp:spPr>
        <a:xfrm>
          <a:off x="229400" y="1063374"/>
          <a:ext cx="3211601" cy="19188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391" tIns="0" rIns="121391" bIns="0" numCol="1" spcCol="1270" anchor="ctr" anchorCtr="0">
          <a:noAutofit/>
        </a:bodyPr>
        <a:lstStyle/>
        <a:p>
          <a:pPr lvl="0" algn="l" defTabSz="1778000">
            <a:lnSpc>
              <a:spcPct val="90000"/>
            </a:lnSpc>
            <a:spcBef>
              <a:spcPct val="0"/>
            </a:spcBef>
            <a:spcAft>
              <a:spcPct val="35000"/>
            </a:spcAft>
          </a:pPr>
          <a:r>
            <a:rPr lang="en-CA" sz="4000" kern="1200">
              <a:solidFill>
                <a:srgbClr val="006198"/>
              </a:solidFill>
              <a:latin typeface="Ubuntu" panose="020B0504030602030204" pitchFamily="34" charset="0"/>
            </a:rPr>
            <a:t>Three key purposes:</a:t>
          </a:r>
          <a:endParaRPr lang="en-US" sz="4000" kern="1200">
            <a:solidFill>
              <a:srgbClr val="006198"/>
            </a:solidFill>
            <a:latin typeface="Ubuntu" panose="020B0504030602030204" pitchFamily="34" charset="0"/>
          </a:endParaRPr>
        </a:p>
      </dsp:txBody>
      <dsp:txXfrm>
        <a:off x="323068" y="1157042"/>
        <a:ext cx="3024265" cy="1731464"/>
      </dsp:txXfrm>
    </dsp:sp>
  </dsp:spTree>
</dsp:drawing>
</file>

<file path=ppt/diagrams/layout1.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xmlns="">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AC3F57-2262-4094-BD05-33C89F628BAE}" type="datetimeFigureOut">
              <a:rPr lang="en-CA" smtClean="0"/>
              <a:t>2022-11-23</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310186-8BCF-4833-97E0-8E22EDF5493C}" type="slidenum">
              <a:rPr lang="en-CA" smtClean="0"/>
              <a:t>‹#›</a:t>
            </a:fld>
            <a:endParaRPr lang="en-CA"/>
          </a:p>
        </p:txBody>
      </p:sp>
    </p:spTree>
    <p:extLst>
      <p:ext uri="{BB962C8B-B14F-4D97-AF65-F5344CB8AC3E}">
        <p14:creationId xmlns:p14="http://schemas.microsoft.com/office/powerpoint/2010/main" val="1805113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0" i="0" cap="all" dirty="0">
                <a:solidFill>
                  <a:srgbClr val="FFFFFF"/>
                </a:solidFill>
                <a:effectLst/>
                <a:latin typeface="Ubuntu" panose="020B0504030602030204" pitchFamily="34" charset="0"/>
              </a:rPr>
              <a:t>LAND ACKNOWLEDGEMENT</a:t>
            </a:r>
          </a:p>
          <a:p>
            <a:pPr algn="l"/>
            <a:r>
              <a:rPr lang="en-US" b="0" i="0" dirty="0">
                <a:solidFill>
                  <a:srgbClr val="FFFFFF"/>
                </a:solidFill>
                <a:effectLst/>
                <a:latin typeface="Ubuntu" panose="020B0504030602030204" pitchFamily="34" charset="0"/>
              </a:rPr>
              <a:t>In the spirit of respect and reciprocity, we acknowledge that the lands within the North Saskatchewan River watershed are located in Treaty 6, Treaty 8, and the Métis Homeland. These lands are the traditional territories and gathering places of diverse First Nations, Métis, and Inuit peoples. We recognize the contributions of Indigenous peoples who have cared for this land since time immemorial and whose rich histories, cultures, languages, and presence continue to enrich these sacred lands we all steward as Treaty People.</a:t>
            </a:r>
          </a:p>
          <a:p>
            <a:endParaRPr lang="en-US" dirty="0"/>
          </a:p>
        </p:txBody>
      </p:sp>
      <p:sp>
        <p:nvSpPr>
          <p:cNvPr id="4" name="Slide Number Placeholder 3"/>
          <p:cNvSpPr>
            <a:spLocks noGrp="1"/>
          </p:cNvSpPr>
          <p:nvPr>
            <p:ph type="sldNum" sz="quarter" idx="5"/>
          </p:nvPr>
        </p:nvSpPr>
        <p:spPr/>
        <p:txBody>
          <a:bodyPr/>
          <a:lstStyle/>
          <a:p>
            <a:fld id="{2B375D1D-7B6F-4447-9E50-9184FA78A024}" type="slidenum">
              <a:rPr lang="en-CA" smtClean="0"/>
              <a:t>2</a:t>
            </a:fld>
            <a:endParaRPr lang="en-CA"/>
          </a:p>
        </p:txBody>
      </p:sp>
    </p:spTree>
    <p:extLst>
      <p:ext uri="{BB962C8B-B14F-4D97-AF65-F5344CB8AC3E}">
        <p14:creationId xmlns:p14="http://schemas.microsoft.com/office/powerpoint/2010/main" val="3506253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CA" dirty="0"/>
              <a:t>Covid setbacks</a:t>
            </a:r>
          </a:p>
          <a:p>
            <a:pPr marL="171450" indent="-171450">
              <a:buFont typeface="Arial" panose="020B0604020202020204" pitchFamily="34" charset="0"/>
              <a:buChar char="•"/>
            </a:pPr>
            <a:endParaRPr lang="en-CA" dirty="0"/>
          </a:p>
          <a:p>
            <a:pPr marL="0" indent="0">
              <a:buFont typeface="Arial" panose="020B0604020202020204" pitchFamily="34" charset="0"/>
              <a:buNone/>
            </a:pPr>
            <a:endParaRPr lang="en-CA" dirty="0"/>
          </a:p>
          <a:p>
            <a:pPr marL="0" indent="0">
              <a:buFont typeface="Arial" panose="020B0604020202020204" pitchFamily="34" charset="0"/>
              <a:buNone/>
            </a:pPr>
            <a:endParaRPr lang="en-CA" dirty="0"/>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2CDA42AE-31EF-4E8B-9681-7F303F9ABD00}" type="slidenum">
              <a:rPr lang="en-CA" smtClean="0"/>
              <a:pPr/>
              <a:t>13</a:t>
            </a:fld>
            <a:endParaRPr lang="en-CA"/>
          </a:p>
        </p:txBody>
      </p:sp>
    </p:spTree>
    <p:extLst>
      <p:ext uri="{BB962C8B-B14F-4D97-AF65-F5344CB8AC3E}">
        <p14:creationId xmlns:p14="http://schemas.microsoft.com/office/powerpoint/2010/main" val="3577075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1951 a weir was installed. Not in condition to regulate water levels.</a:t>
            </a:r>
          </a:p>
          <a:p>
            <a:r>
              <a:rPr lang="en-CA" dirty="0"/>
              <a:t>Considered regulating water levels in the 1970. Negative downstream affects</a:t>
            </a:r>
          </a:p>
        </p:txBody>
      </p:sp>
      <p:sp>
        <p:nvSpPr>
          <p:cNvPr id="4" name="Slide Number Placeholder 3"/>
          <p:cNvSpPr>
            <a:spLocks noGrp="1"/>
          </p:cNvSpPr>
          <p:nvPr>
            <p:ph type="sldNum" sz="quarter" idx="5"/>
          </p:nvPr>
        </p:nvSpPr>
        <p:spPr/>
        <p:txBody>
          <a:bodyPr/>
          <a:lstStyle/>
          <a:p>
            <a:fld id="{8003AA70-1F30-45FD-B2FC-396AEBD148BD}" type="slidenum">
              <a:rPr lang="en-CA" smtClean="0"/>
              <a:t>18</a:t>
            </a:fld>
            <a:endParaRPr lang="en-CA"/>
          </a:p>
        </p:txBody>
      </p:sp>
    </p:spTree>
    <p:extLst>
      <p:ext uri="{BB962C8B-B14F-4D97-AF65-F5344CB8AC3E}">
        <p14:creationId xmlns:p14="http://schemas.microsoft.com/office/powerpoint/2010/main" val="135000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Two year program 2021 and 2022 </a:t>
            </a:r>
          </a:p>
        </p:txBody>
      </p:sp>
      <p:sp>
        <p:nvSpPr>
          <p:cNvPr id="4" name="Slide Number Placeholder 3"/>
          <p:cNvSpPr>
            <a:spLocks noGrp="1"/>
          </p:cNvSpPr>
          <p:nvPr>
            <p:ph type="sldNum" sz="quarter" idx="5"/>
          </p:nvPr>
        </p:nvSpPr>
        <p:spPr/>
        <p:txBody>
          <a:bodyPr/>
          <a:lstStyle/>
          <a:p>
            <a:fld id="{8003AA70-1F30-45FD-B2FC-396AEBD148BD}" type="slidenum">
              <a:rPr lang="en-CA" smtClean="0"/>
              <a:t>19</a:t>
            </a:fld>
            <a:endParaRPr lang="en-CA"/>
          </a:p>
        </p:txBody>
      </p:sp>
    </p:spTree>
    <p:extLst>
      <p:ext uri="{BB962C8B-B14F-4D97-AF65-F5344CB8AC3E}">
        <p14:creationId xmlns:p14="http://schemas.microsoft.com/office/powerpoint/2010/main" val="2784904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M2 – upstream of Ilse </a:t>
            </a:r>
          </a:p>
          <a:p>
            <a:r>
              <a:rPr lang="en-GB" dirty="0"/>
              <a:t>M3 – between Ilse and Lac Ste Anne </a:t>
            </a:r>
          </a:p>
          <a:p>
            <a:r>
              <a:rPr lang="en-GB" dirty="0"/>
              <a:t>M4 – after Lac Ste Anne </a:t>
            </a:r>
          </a:p>
          <a:p>
            <a:r>
              <a:rPr lang="en-GB" dirty="0"/>
              <a:t>M7 – before RQB</a:t>
            </a:r>
          </a:p>
          <a:p>
            <a:r>
              <a:rPr lang="en-GB" dirty="0"/>
              <a:t>M8 – after RQB </a:t>
            </a:r>
          </a:p>
          <a:p>
            <a:r>
              <a:rPr lang="en-GB" dirty="0"/>
              <a:t>M10 – after SA</a:t>
            </a:r>
          </a:p>
          <a:p>
            <a:r>
              <a:rPr lang="en-GB" dirty="0"/>
              <a:t>M11- before Gibbons/</a:t>
            </a:r>
            <a:r>
              <a:rPr lang="en-GB" dirty="0" err="1"/>
              <a:t>WaterSHED</a:t>
            </a:r>
            <a:r>
              <a:rPr lang="en-GB" dirty="0"/>
              <a:t> station </a:t>
            </a:r>
          </a:p>
          <a:p>
            <a:r>
              <a:rPr lang="en-GB" dirty="0"/>
              <a:t>M12 – confluence of NSR </a:t>
            </a:r>
          </a:p>
          <a:p>
            <a:endParaRPr lang="en-GB" dirty="0"/>
          </a:p>
          <a:p>
            <a:r>
              <a:rPr lang="en-GB" dirty="0"/>
              <a:t>T1-Kilini</a:t>
            </a:r>
          </a:p>
          <a:p>
            <a:r>
              <a:rPr lang="en-GB" dirty="0"/>
              <a:t>T3 – RQB</a:t>
            </a:r>
          </a:p>
          <a:p>
            <a:r>
              <a:rPr lang="en-GB" dirty="0"/>
              <a:t>T4 – </a:t>
            </a:r>
            <a:r>
              <a:rPr lang="en-GB" dirty="0" err="1"/>
              <a:t>Atim</a:t>
            </a:r>
            <a:r>
              <a:rPr lang="en-GB" dirty="0"/>
              <a:t> </a:t>
            </a:r>
          </a:p>
          <a:p>
            <a:r>
              <a:rPr lang="en-GB" dirty="0"/>
              <a:t>T5 – Little Egg/</a:t>
            </a:r>
            <a:r>
              <a:rPr lang="en-GB" dirty="0" err="1"/>
              <a:t>Manawan</a:t>
            </a:r>
            <a:r>
              <a:rPr lang="en-GB" dirty="0"/>
              <a:t> </a:t>
            </a:r>
          </a:p>
          <a:p>
            <a:endParaRPr lang="en-GB" dirty="0"/>
          </a:p>
          <a:p>
            <a:r>
              <a:rPr lang="en-GB" dirty="0"/>
              <a:t>Find other reports on the website</a:t>
            </a:r>
            <a:endParaRPr lang="en-US" dirty="0"/>
          </a:p>
        </p:txBody>
      </p:sp>
      <p:sp>
        <p:nvSpPr>
          <p:cNvPr id="4" name="Slide Number Placeholder 3"/>
          <p:cNvSpPr>
            <a:spLocks noGrp="1"/>
          </p:cNvSpPr>
          <p:nvPr>
            <p:ph type="sldNum" sz="quarter" idx="5"/>
          </p:nvPr>
        </p:nvSpPr>
        <p:spPr/>
        <p:txBody>
          <a:bodyPr/>
          <a:lstStyle/>
          <a:p>
            <a:fld id="{4611000F-E546-4622-BC7B-4C713DF7790A}" type="slidenum">
              <a:rPr lang="en-CA" smtClean="0"/>
              <a:t>20</a:t>
            </a:fld>
            <a:endParaRPr lang="en-CA"/>
          </a:p>
        </p:txBody>
      </p:sp>
    </p:spTree>
    <p:extLst>
      <p:ext uri="{BB962C8B-B14F-4D97-AF65-F5344CB8AC3E}">
        <p14:creationId xmlns:p14="http://schemas.microsoft.com/office/powerpoint/2010/main" val="2193754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11000F-E546-4622-BC7B-4C713DF7790A}" type="slidenum">
              <a:rPr lang="en-CA" smtClean="0"/>
              <a:t>25</a:t>
            </a:fld>
            <a:endParaRPr lang="en-CA"/>
          </a:p>
        </p:txBody>
      </p:sp>
    </p:spTree>
    <p:extLst>
      <p:ext uri="{BB962C8B-B14F-4D97-AF65-F5344CB8AC3E}">
        <p14:creationId xmlns:p14="http://schemas.microsoft.com/office/powerpoint/2010/main" val="1800802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received WRRP funding to support wetland training for our subwatershed alliances members, staff of municipalities, Indigenous communities, and NGOs in the NSR watershed to take an introductory, intermediate or advanced wetlands course based on their current needs and level of knowledge. Through this opportunity, NSWA's goal is to elevate capacity, enhance the opportunity to take on the Wetland Replacement Program and ultimately provide strong roots for partners to conserve wetlands and accomplish restoration initiatives in their region. </a:t>
            </a:r>
          </a:p>
          <a:p>
            <a:endParaRPr lang="en-US" dirty="0"/>
          </a:p>
          <a:p>
            <a:r>
              <a:rPr lang="en-US" dirty="0"/>
              <a:t>Professional development</a:t>
            </a:r>
          </a:p>
        </p:txBody>
      </p:sp>
      <p:sp>
        <p:nvSpPr>
          <p:cNvPr id="4" name="Slide Number Placeholder 3"/>
          <p:cNvSpPr>
            <a:spLocks noGrp="1"/>
          </p:cNvSpPr>
          <p:nvPr>
            <p:ph type="sldNum" sz="quarter" idx="5"/>
          </p:nvPr>
        </p:nvSpPr>
        <p:spPr/>
        <p:txBody>
          <a:bodyPr/>
          <a:lstStyle/>
          <a:p>
            <a:fld id="{ADF003C4-C6CD-4E89-8840-BD63262BD1AF}" type="slidenum">
              <a:rPr lang="en-CA" smtClean="0"/>
              <a:t>29</a:t>
            </a:fld>
            <a:endParaRPr lang="en-CA"/>
          </a:p>
        </p:txBody>
      </p:sp>
    </p:spTree>
    <p:extLst>
      <p:ext uri="{BB962C8B-B14F-4D97-AF65-F5344CB8AC3E}">
        <p14:creationId xmlns:p14="http://schemas.microsoft.com/office/powerpoint/2010/main" val="660646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310186-8BCF-4833-97E0-8E22EDF5493C}" type="slidenum">
              <a:rPr lang="en-CA" smtClean="0"/>
              <a:t>30</a:t>
            </a:fld>
            <a:endParaRPr lang="en-CA"/>
          </a:p>
        </p:txBody>
      </p:sp>
    </p:spTree>
    <p:extLst>
      <p:ext uri="{BB962C8B-B14F-4D97-AF65-F5344CB8AC3E}">
        <p14:creationId xmlns:p14="http://schemas.microsoft.com/office/powerpoint/2010/main" val="3153034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F003C4-C6CD-4E89-8840-BD63262BD1AF}"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112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watershed also known as a basin, takes a holistic approach to the landscape. Water flows to a low point, which include wetlands, creeks rivers and lakes.</a:t>
            </a:r>
          </a:p>
          <a:p>
            <a:endParaRPr lang="en-US" dirty="0"/>
          </a:p>
          <a:p>
            <a:r>
              <a:rPr lang="en-US" dirty="0"/>
              <a:t>Watershed planning focuses on the land around key waterbodies and how the landcover and land uses on that land affect the waterbody.  </a:t>
            </a:r>
          </a:p>
          <a:p>
            <a:r>
              <a:rPr lang="en-US" dirty="0"/>
              <a:t>Ultimately, what we do on the land will in return affect out water quality and quantity.</a:t>
            </a:r>
          </a:p>
          <a:p>
            <a:endParaRPr lang="en-US" dirty="0"/>
          </a:p>
        </p:txBody>
      </p:sp>
      <p:sp>
        <p:nvSpPr>
          <p:cNvPr id="4" name="Slide Number Placeholder 3"/>
          <p:cNvSpPr>
            <a:spLocks noGrp="1"/>
          </p:cNvSpPr>
          <p:nvPr>
            <p:ph type="sldNum" sz="quarter" idx="5"/>
          </p:nvPr>
        </p:nvSpPr>
        <p:spPr/>
        <p:txBody>
          <a:bodyPr/>
          <a:lstStyle/>
          <a:p>
            <a:fld id="{2B375D1D-7B6F-4447-9E50-9184FA78A024}" type="slidenum">
              <a:rPr lang="en-CA" smtClean="0"/>
              <a:t>3</a:t>
            </a:fld>
            <a:endParaRPr lang="en-CA"/>
          </a:p>
        </p:txBody>
      </p:sp>
    </p:spTree>
    <p:extLst>
      <p:ext uri="{BB962C8B-B14F-4D97-AF65-F5344CB8AC3E}">
        <p14:creationId xmlns:p14="http://schemas.microsoft.com/office/powerpoint/2010/main" val="558792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are on of 11 Watershed Planning and Advisory Councils across Alberta – The Government of Alberta designated watershed based independent, non-profit organizations that undertake water management planning, provide advice, collaborate with watershed stakeholders.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is a WPAC for every major river system, such as Old Man, Peace River and Athabasca.</a:t>
            </a:r>
          </a:p>
        </p:txBody>
      </p:sp>
      <p:sp>
        <p:nvSpPr>
          <p:cNvPr id="4" name="Slide Number Placeholder 3"/>
          <p:cNvSpPr>
            <a:spLocks noGrp="1"/>
          </p:cNvSpPr>
          <p:nvPr>
            <p:ph type="sldNum" sz="quarter" idx="5"/>
          </p:nvPr>
        </p:nvSpPr>
        <p:spPr/>
        <p:txBody>
          <a:bodyPr/>
          <a:lstStyle/>
          <a:p>
            <a:fld id="{ADF003C4-C6CD-4E89-8840-BD63262BD1AF}" type="slidenum">
              <a:rPr lang="en-CA" smtClean="0"/>
              <a:t>4</a:t>
            </a:fld>
            <a:endParaRPr lang="en-CA"/>
          </a:p>
        </p:txBody>
      </p:sp>
    </p:spTree>
    <p:extLst>
      <p:ext uri="{BB962C8B-B14F-4D97-AF65-F5344CB8AC3E}">
        <p14:creationId xmlns:p14="http://schemas.microsoft.com/office/powerpoint/2010/main" val="962356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1200" dirty="0">
                <a:latin typeface="+mn-lt"/>
              </a:rPr>
              <a:t>In 2012 State of Watershed Report done by City of St. Albert: grade of </a:t>
            </a:r>
            <a:r>
              <a:rPr lang="en-US" sz="1200" b="1" dirty="0">
                <a:latin typeface="+mn-lt"/>
              </a:rPr>
              <a:t>Fair</a:t>
            </a:r>
            <a:r>
              <a:rPr lang="en-CA" sz="1200" dirty="0">
                <a:latin typeface="+mn-lt"/>
              </a:rPr>
              <a:t>– which is the first step and summarizes all the information that is known and provides a clearer picture of the overall health of the watershed.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mn-lt"/>
              </a:rPr>
              <a:t>Looked at land use, water quantity, water quality and biological (vegetation, fish and invertebrates)</a:t>
            </a:r>
          </a:p>
          <a:p>
            <a:r>
              <a:rPr lang="en-CA" sz="1200" dirty="0">
                <a:latin typeface="+mn-lt"/>
              </a:rPr>
              <a:t>It provides the benchmark for moving forward and highlighted the data needs to fill knowledge gaps; such as wetlands, riparian buffers and aquatic life.</a:t>
            </a:r>
          </a:p>
          <a:p>
            <a:endParaRPr lang="en-CA" sz="1200" dirty="0">
              <a:latin typeface="+mn-lt"/>
            </a:endParaRPr>
          </a:p>
          <a:p>
            <a:r>
              <a:rPr lang="en-CA" sz="1200" b="1" dirty="0">
                <a:latin typeface="+mn-lt"/>
              </a:rPr>
              <a:t>Good Health:</a:t>
            </a:r>
          </a:p>
          <a:p>
            <a:pPr marL="285750" indent="-285750">
              <a:buFont typeface="Wingdings" panose="05000000000000000000" pitchFamily="2" charset="2"/>
              <a:buChar char="Ø"/>
            </a:pPr>
            <a:r>
              <a:rPr lang="en-CA" sz="1200" b="1" dirty="0">
                <a:latin typeface="+mn-lt"/>
              </a:rPr>
              <a:t>Water allocations by Sector</a:t>
            </a:r>
          </a:p>
          <a:p>
            <a:pPr marL="285750" indent="-285750">
              <a:buFont typeface="Wingdings" panose="05000000000000000000" pitchFamily="2" charset="2"/>
              <a:buChar char="Ø"/>
            </a:pPr>
            <a:r>
              <a:rPr lang="en-CA" sz="1200" b="1" dirty="0">
                <a:latin typeface="+mn-lt"/>
              </a:rPr>
              <a:t>Pesticide + </a:t>
            </a:r>
            <a:r>
              <a:rPr lang="en-CA" sz="1200" b="1" dirty="0" err="1">
                <a:latin typeface="+mn-lt"/>
              </a:rPr>
              <a:t>E.Coli</a:t>
            </a:r>
            <a:r>
              <a:rPr lang="en-CA" sz="1200" b="1" dirty="0">
                <a:latin typeface="+mn-lt"/>
              </a:rPr>
              <a:t> Indicators</a:t>
            </a:r>
          </a:p>
          <a:p>
            <a:pPr marL="285750" indent="-285750">
              <a:buFont typeface="Wingdings" panose="05000000000000000000" pitchFamily="2" charset="2"/>
              <a:buChar char="Ø"/>
            </a:pPr>
            <a:endParaRPr lang="en-CA" sz="1200" b="1" dirty="0">
              <a:latin typeface="+mn-lt"/>
            </a:endParaRPr>
          </a:p>
          <a:p>
            <a:pPr marL="0" indent="0">
              <a:buFont typeface="Wingdings" panose="05000000000000000000" pitchFamily="2" charset="2"/>
              <a:buNone/>
            </a:pPr>
            <a:r>
              <a:rPr lang="en-CA" sz="1200" b="1" dirty="0">
                <a:latin typeface="+mn-lt"/>
              </a:rPr>
              <a:t>Poor + Insufficient Data:</a:t>
            </a:r>
          </a:p>
          <a:p>
            <a:pPr marL="285750" indent="-285750">
              <a:buFont typeface="Wingdings" panose="05000000000000000000" pitchFamily="2" charset="2"/>
              <a:buChar char="Ø"/>
            </a:pPr>
            <a:r>
              <a:rPr lang="en-CA" sz="1200" b="1" dirty="0">
                <a:latin typeface="+mn-lt"/>
              </a:rPr>
              <a:t>Nitrogen + Phosphorus</a:t>
            </a:r>
          </a:p>
          <a:p>
            <a:pPr marL="285750" indent="-285750">
              <a:buFont typeface="Wingdings" panose="05000000000000000000" pitchFamily="2" charset="2"/>
              <a:buChar char="Ø"/>
            </a:pPr>
            <a:r>
              <a:rPr lang="en-CA" sz="1200" b="1" dirty="0">
                <a:latin typeface="+mn-lt"/>
              </a:rPr>
              <a:t>Vegetation types</a:t>
            </a:r>
          </a:p>
          <a:p>
            <a:pPr marL="285750" indent="-285750">
              <a:buFont typeface="Wingdings" panose="05000000000000000000" pitchFamily="2" charset="2"/>
              <a:buChar char="Ø"/>
            </a:pPr>
            <a:r>
              <a:rPr lang="en-CA" sz="1200" b="1" dirty="0">
                <a:latin typeface="+mn-lt"/>
              </a:rPr>
              <a:t>Insufficient data on surface water quality (temp, color, metals, minerals)</a:t>
            </a:r>
          </a:p>
          <a:p>
            <a:pPr marL="285750" indent="-285750">
              <a:buFont typeface="Wingdings" panose="05000000000000000000" pitchFamily="2" charset="2"/>
              <a:buChar char="Ø"/>
            </a:pPr>
            <a:r>
              <a:rPr lang="en-CA" sz="1200" b="1" dirty="0">
                <a:latin typeface="+mn-lt"/>
              </a:rPr>
              <a:t>Macrophytes (aquatic veg) + Benthic Invertebrates</a:t>
            </a:r>
          </a:p>
          <a:p>
            <a:endParaRPr lang="en-CA" sz="1200" dirty="0">
              <a:latin typeface="+mn-lt"/>
            </a:endParaRPr>
          </a:p>
          <a:p>
            <a:r>
              <a:rPr lang="en-CA" sz="1200" b="1" dirty="0">
                <a:latin typeface="+mn-lt"/>
              </a:rPr>
              <a:t>Challenges: </a:t>
            </a:r>
          </a:p>
          <a:p>
            <a:pPr>
              <a:spcBef>
                <a:spcPts val="1200"/>
              </a:spcBef>
              <a:spcAft>
                <a:spcPts val="600"/>
              </a:spcAft>
              <a:buClr>
                <a:schemeClr val="tx2"/>
              </a:buClr>
              <a:buFont typeface="Wingdings" panose="05000000000000000000" pitchFamily="2" charset="2"/>
              <a:buChar char="Ø"/>
            </a:pPr>
            <a:r>
              <a:rPr lang="en-CA" sz="1200" b="1" kern="1200" dirty="0">
                <a:solidFill>
                  <a:schemeClr val="tx1"/>
                </a:solidFill>
                <a:latin typeface="+mn-lt"/>
                <a:ea typeface="+mn-ea"/>
                <a:cs typeface="Arial" panose="020B0604020202020204" pitchFamily="34" charset="0"/>
              </a:rPr>
              <a:t>Rapid urban development</a:t>
            </a:r>
          </a:p>
          <a:p>
            <a:pPr>
              <a:spcBef>
                <a:spcPts val="1200"/>
              </a:spcBef>
              <a:spcAft>
                <a:spcPts val="600"/>
              </a:spcAft>
              <a:buClr>
                <a:schemeClr val="tx2"/>
              </a:buClr>
              <a:buFont typeface="Wingdings" panose="05000000000000000000" pitchFamily="2" charset="2"/>
              <a:buChar char="Ø"/>
            </a:pPr>
            <a:r>
              <a:rPr lang="en-CA" sz="1200" b="1" kern="1200" dirty="0">
                <a:solidFill>
                  <a:schemeClr val="tx1"/>
                </a:solidFill>
                <a:latin typeface="+mn-lt"/>
                <a:ea typeface="+mn-ea"/>
                <a:cs typeface="Arial" panose="020B0604020202020204" pitchFamily="34" charset="0"/>
              </a:rPr>
              <a:t>Agricultural intensification (71% of the watershed is agriculture)</a:t>
            </a:r>
          </a:p>
          <a:p>
            <a:pPr>
              <a:spcBef>
                <a:spcPts val="1200"/>
              </a:spcBef>
              <a:spcAft>
                <a:spcPts val="600"/>
              </a:spcAft>
              <a:buClr>
                <a:schemeClr val="tx2"/>
              </a:buClr>
              <a:buFont typeface="Wingdings" panose="05000000000000000000" pitchFamily="2" charset="2"/>
              <a:buChar char="Ø"/>
            </a:pPr>
            <a:r>
              <a:rPr lang="en-CA" sz="1200" b="1" kern="1200" dirty="0">
                <a:solidFill>
                  <a:schemeClr val="tx1"/>
                </a:solidFill>
                <a:latin typeface="+mn-lt"/>
                <a:ea typeface="+mn-ea"/>
                <a:cs typeface="Arial" panose="020B0604020202020204" pitchFamily="34" charset="0"/>
              </a:rPr>
              <a:t>Loss of natural areas, riparian buffers and wetlands</a:t>
            </a:r>
          </a:p>
          <a:p>
            <a:pPr>
              <a:spcBef>
                <a:spcPts val="1200"/>
              </a:spcBef>
              <a:spcAft>
                <a:spcPts val="600"/>
              </a:spcAft>
              <a:buClr>
                <a:schemeClr val="tx2"/>
              </a:buClr>
              <a:buFont typeface="Wingdings" panose="05000000000000000000" pitchFamily="2" charset="2"/>
              <a:buChar char="Ø"/>
            </a:pPr>
            <a:r>
              <a:rPr lang="en-CA" sz="1200" b="1" kern="1200" dirty="0">
                <a:solidFill>
                  <a:schemeClr val="tx1"/>
                </a:solidFill>
                <a:latin typeface="+mn-lt"/>
                <a:ea typeface="+mn-ea"/>
                <a:cs typeface="Arial" panose="020B0604020202020204" pitchFamily="34" charset="0"/>
              </a:rPr>
              <a:t>Low, fluctuating water levels</a:t>
            </a:r>
          </a:p>
          <a:p>
            <a:pPr>
              <a:spcBef>
                <a:spcPts val="1200"/>
              </a:spcBef>
              <a:spcAft>
                <a:spcPts val="600"/>
              </a:spcAft>
              <a:buClr>
                <a:schemeClr val="tx2"/>
              </a:buClr>
              <a:buFont typeface="Wingdings" panose="05000000000000000000" pitchFamily="2" charset="2"/>
              <a:buChar char="Ø"/>
            </a:pPr>
            <a:r>
              <a:rPr lang="en-CA" sz="1200" b="1" kern="1200" dirty="0">
                <a:solidFill>
                  <a:schemeClr val="tx1"/>
                </a:solidFill>
                <a:latin typeface="+mn-lt"/>
                <a:ea typeface="+mn-ea"/>
                <a:cs typeface="Arial" panose="020B0604020202020204" pitchFamily="34" charset="0"/>
              </a:rPr>
              <a:t>High nutrient inputs and poor water quality</a:t>
            </a:r>
          </a:p>
          <a:p>
            <a:pPr>
              <a:spcBef>
                <a:spcPts val="1200"/>
              </a:spcBef>
              <a:spcAft>
                <a:spcPts val="600"/>
              </a:spcAft>
              <a:buClr>
                <a:schemeClr val="tx2"/>
              </a:buClr>
              <a:buFont typeface="Wingdings" panose="05000000000000000000" pitchFamily="2" charset="2"/>
              <a:buChar char="Ø"/>
            </a:pPr>
            <a:r>
              <a:rPr lang="en-CA" sz="1200" b="1" kern="1200" dirty="0">
                <a:solidFill>
                  <a:schemeClr val="tx1"/>
                </a:solidFill>
                <a:latin typeface="+mn-lt"/>
                <a:ea typeface="+mn-ea"/>
                <a:cs typeface="Arial" panose="020B0604020202020204" pitchFamily="34" charset="0"/>
              </a:rPr>
              <a:t>Increase in stormwater runoff and pollution</a:t>
            </a:r>
          </a:p>
          <a:p>
            <a:pPr>
              <a:spcBef>
                <a:spcPts val="1200"/>
              </a:spcBef>
              <a:spcAft>
                <a:spcPts val="600"/>
              </a:spcAft>
              <a:buClr>
                <a:schemeClr val="tx2"/>
              </a:buClr>
              <a:buFont typeface="Wingdings" panose="05000000000000000000" pitchFamily="2" charset="2"/>
              <a:buChar char="Ø"/>
            </a:pPr>
            <a:r>
              <a:rPr lang="en-CA" sz="1200" b="1" kern="1200" dirty="0">
                <a:solidFill>
                  <a:schemeClr val="tx1"/>
                </a:solidFill>
                <a:latin typeface="+mn-lt"/>
                <a:ea typeface="+mn-ea"/>
                <a:cs typeface="Arial" panose="020B0604020202020204" pitchFamily="34" charset="0"/>
              </a:rPr>
              <a:t>Blue-green algae, fish kills, invasive species</a:t>
            </a:r>
          </a:p>
          <a:p>
            <a:endParaRPr lang="en-CA" dirty="0"/>
          </a:p>
          <a:p>
            <a:endParaRPr lang="en-CA" dirty="0"/>
          </a:p>
        </p:txBody>
      </p:sp>
      <p:sp>
        <p:nvSpPr>
          <p:cNvPr id="4" name="Slide Number Placeholder 3"/>
          <p:cNvSpPr>
            <a:spLocks noGrp="1"/>
          </p:cNvSpPr>
          <p:nvPr>
            <p:ph type="sldNum" sz="quarter" idx="10"/>
          </p:nvPr>
        </p:nvSpPr>
        <p:spPr/>
        <p:txBody>
          <a:bodyPr/>
          <a:lstStyle/>
          <a:p>
            <a:fld id="{2CDA42AE-31EF-4E8B-9681-7F303F9ABD00}" type="slidenum">
              <a:rPr lang="en-CA" smtClean="0"/>
              <a:pPr/>
              <a:t>7</a:t>
            </a:fld>
            <a:endParaRPr lang="en-CA"/>
          </a:p>
        </p:txBody>
      </p:sp>
    </p:spTree>
    <p:extLst>
      <p:ext uri="{BB962C8B-B14F-4D97-AF65-F5344CB8AC3E}">
        <p14:creationId xmlns:p14="http://schemas.microsoft.com/office/powerpoint/2010/main" val="3929593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a:t>1</a:t>
            </a:r>
            <a:r>
              <a:rPr lang="en-CA" baseline="30000" dirty="0"/>
              <a:t>st</a:t>
            </a:r>
            <a:r>
              <a:rPr lang="en-CA" dirty="0"/>
              <a:t> recommendation:  Create a municipally led watershed group </a:t>
            </a:r>
          </a:p>
          <a:p>
            <a:endParaRPr lang="en-CA" dirty="0"/>
          </a:p>
          <a:p>
            <a:r>
              <a:rPr lang="en-CA" dirty="0"/>
              <a:t>2</a:t>
            </a:r>
            <a:r>
              <a:rPr lang="en-CA" baseline="30000" dirty="0"/>
              <a:t>nd</a:t>
            </a:r>
            <a:r>
              <a:rPr lang="en-CA" dirty="0"/>
              <a:t> recommendation: fill data gaps. With NSWA assistance, the SRWA completed a number of technical reports between 2015 and 2019</a:t>
            </a:r>
          </a:p>
        </p:txBody>
      </p:sp>
      <p:sp>
        <p:nvSpPr>
          <p:cNvPr id="4" name="Slide Number Placeholder 3"/>
          <p:cNvSpPr>
            <a:spLocks noGrp="1"/>
          </p:cNvSpPr>
          <p:nvPr>
            <p:ph type="sldNum" sz="quarter" idx="10"/>
          </p:nvPr>
        </p:nvSpPr>
        <p:spPr/>
        <p:txBody>
          <a:bodyPr/>
          <a:lstStyle/>
          <a:p>
            <a:pPr defTabSz="933237"/>
            <a:fld id="{2CDA42AE-31EF-4E8B-9681-7F303F9ABD00}" type="slidenum">
              <a:rPr lang="en-CA">
                <a:solidFill>
                  <a:prstClr val="black"/>
                </a:solidFill>
                <a:latin typeface="Calibri"/>
              </a:rPr>
              <a:pPr defTabSz="933237"/>
              <a:t>8</a:t>
            </a:fld>
            <a:endParaRPr lang="en-CA">
              <a:solidFill>
                <a:prstClr val="black"/>
              </a:solidFill>
              <a:latin typeface="Calibri"/>
            </a:endParaRPr>
          </a:p>
        </p:txBody>
      </p:sp>
    </p:spTree>
    <p:extLst>
      <p:ext uri="{BB962C8B-B14F-4D97-AF65-F5344CB8AC3E}">
        <p14:creationId xmlns:p14="http://schemas.microsoft.com/office/powerpoint/2010/main" val="1188967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Challenges in this subwatershed are representative of issues in many watersheds across Alberta (read slide)</a:t>
            </a:r>
          </a:p>
          <a:p>
            <a:endParaRPr lang="en-CA" dirty="0"/>
          </a:p>
          <a:p>
            <a:r>
              <a:rPr lang="en-CA" i="1" dirty="0"/>
              <a:t>This makes the Sturgeon a good working model: if you can solve the issues here, you can probably solve them elsewhere</a:t>
            </a:r>
          </a:p>
          <a:p>
            <a:endParaRPr lang="en-CA" dirty="0"/>
          </a:p>
          <a:p>
            <a:r>
              <a:rPr lang="en-CA" dirty="0"/>
              <a:t>Interestingly, this small subwatershed has approximately the same population, approximately 200,000 people, as the entire Athabasca watershed which covers an area of 150,000 km2 which is about 45X the size!</a:t>
            </a:r>
          </a:p>
          <a:p>
            <a:endParaRPr lang="en-CA" dirty="0"/>
          </a:p>
          <a:p>
            <a:r>
              <a:rPr lang="en-CA" dirty="0"/>
              <a:t>Also of note is the SR is not a major source of drinking water (all communities now are part of the EPCOR regional lines)</a:t>
            </a:r>
          </a:p>
          <a:p>
            <a:r>
              <a:rPr lang="en-CA" dirty="0"/>
              <a:t>however, about half the population of the basin is rural, relying on groundwater, and this is one of the densest areas for groundwater wells in the province. </a:t>
            </a:r>
          </a:p>
          <a:p>
            <a:r>
              <a:rPr lang="en-CA" dirty="0"/>
              <a:t>Provides 1% flow to NSR.</a:t>
            </a:r>
          </a:p>
          <a:p>
            <a:endParaRPr lang="en-CA" dirty="0"/>
          </a:p>
        </p:txBody>
      </p:sp>
      <p:sp>
        <p:nvSpPr>
          <p:cNvPr id="4" name="Footer Placeholder 3"/>
          <p:cNvSpPr>
            <a:spLocks noGrp="1"/>
          </p:cNvSpPr>
          <p:nvPr>
            <p:ph type="ftr" sz="quarter" idx="4"/>
          </p:nvPr>
        </p:nvSpPr>
        <p:spPr/>
        <p:txBody>
          <a:bodyPr/>
          <a:lstStyle/>
          <a:p>
            <a:endParaRPr lang="en-CA" dirty="0"/>
          </a:p>
        </p:txBody>
      </p:sp>
      <p:sp>
        <p:nvSpPr>
          <p:cNvPr id="5" name="Slide Number Placeholder 4"/>
          <p:cNvSpPr>
            <a:spLocks noGrp="1"/>
          </p:cNvSpPr>
          <p:nvPr>
            <p:ph type="sldNum" sz="quarter" idx="5"/>
          </p:nvPr>
        </p:nvSpPr>
        <p:spPr/>
        <p:txBody>
          <a:bodyPr/>
          <a:lstStyle/>
          <a:p>
            <a:fld id="{FE178897-B990-4610-8B35-995E35541954}" type="slidenum">
              <a:rPr lang="en-CA" smtClean="0"/>
              <a:t>9</a:t>
            </a:fld>
            <a:endParaRPr lang="en-CA" dirty="0"/>
          </a:p>
        </p:txBody>
      </p:sp>
    </p:spTree>
    <p:extLst>
      <p:ext uri="{BB962C8B-B14F-4D97-AF65-F5344CB8AC3E}">
        <p14:creationId xmlns:p14="http://schemas.microsoft.com/office/powerpoint/2010/main" val="3658713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a:p>
            <a:pPr>
              <a:spcBef>
                <a:spcPts val="1223"/>
              </a:spcBef>
              <a:spcAft>
                <a:spcPts val="611"/>
              </a:spcAft>
              <a:buClr>
                <a:schemeClr val="tx2"/>
              </a:buClr>
            </a:pPr>
            <a:r>
              <a:rPr lang="en-US" dirty="0">
                <a:latin typeface="Calibri" panose="020F0502020204030204" pitchFamily="34" charset="0"/>
              </a:rPr>
              <a:t>Third Recommendation from the State of the Watershed report was to develop a WMP, and this has recently been completed. </a:t>
            </a:r>
          </a:p>
          <a:p>
            <a:pPr>
              <a:spcBef>
                <a:spcPts val="1223"/>
              </a:spcBef>
              <a:spcAft>
                <a:spcPts val="611"/>
              </a:spcAft>
              <a:buClr>
                <a:schemeClr val="tx2"/>
              </a:buClr>
              <a:buFont typeface="Wingdings 2" panose="05020102010507070707" pitchFamily="18" charset="2"/>
              <a:buChar char="P"/>
            </a:pPr>
            <a:endParaRPr lang="en-US" dirty="0">
              <a:latin typeface="Calibri" panose="020F0502020204030204" pitchFamily="34" charset="0"/>
            </a:endParaRPr>
          </a:p>
          <a:p>
            <a:endParaRPr lang="en-CA" dirty="0"/>
          </a:p>
          <a:p>
            <a:pPr defTabSz="931774">
              <a:defRPr/>
            </a:pPr>
            <a:r>
              <a:rPr lang="en-US" dirty="0"/>
              <a:t>Note: A WMP is advisory only; the SR WMP has been accepted as information by a motion of each council member. </a:t>
            </a:r>
          </a:p>
          <a:p>
            <a:endParaRPr lang="en-CA" dirty="0"/>
          </a:p>
        </p:txBody>
      </p:sp>
      <p:sp>
        <p:nvSpPr>
          <p:cNvPr id="4" name="Slide Number Placeholder 3"/>
          <p:cNvSpPr>
            <a:spLocks noGrp="1"/>
          </p:cNvSpPr>
          <p:nvPr>
            <p:ph type="sldNum" sz="quarter" idx="10"/>
          </p:nvPr>
        </p:nvSpPr>
        <p:spPr/>
        <p:txBody>
          <a:bodyPr/>
          <a:lstStyle/>
          <a:p>
            <a:fld id="{2CDA42AE-31EF-4E8B-9681-7F303F9ABD00}" type="slidenum">
              <a:rPr lang="en-CA" smtClean="0"/>
              <a:pPr/>
              <a:t>10</a:t>
            </a:fld>
            <a:endParaRPr lang="en-CA"/>
          </a:p>
        </p:txBody>
      </p:sp>
    </p:spTree>
    <p:extLst>
      <p:ext uri="{BB962C8B-B14F-4D97-AF65-F5344CB8AC3E}">
        <p14:creationId xmlns:p14="http://schemas.microsoft.com/office/powerpoint/2010/main" val="1768314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a:t>The WMP identifies:  </a:t>
            </a:r>
          </a:p>
          <a:p>
            <a:endParaRPr lang="en-CA" dirty="0"/>
          </a:p>
          <a:p>
            <a:r>
              <a:rPr lang="en-CA" b="1" dirty="0"/>
              <a:t>6 Outcomes </a:t>
            </a:r>
          </a:p>
          <a:p>
            <a:r>
              <a:rPr lang="en-CA" b="1" dirty="0"/>
              <a:t>12 Goals</a:t>
            </a:r>
          </a:p>
          <a:p>
            <a:r>
              <a:rPr lang="en-CA" dirty="0"/>
              <a:t>29 Strategies </a:t>
            </a:r>
          </a:p>
          <a:p>
            <a:endParaRPr lang="en-CA" dirty="0"/>
          </a:p>
          <a:p>
            <a:r>
              <a:rPr lang="en-CA" b="1" dirty="0"/>
              <a:t>These are then translated into a 10-year Workplan:</a:t>
            </a:r>
          </a:p>
          <a:p>
            <a:endParaRPr lang="en-CA" dirty="0"/>
          </a:p>
          <a:p>
            <a:r>
              <a:rPr lang="en-CA" b="1" dirty="0"/>
              <a:t>34 Short term Actions (2020 – 2022) – </a:t>
            </a:r>
          </a:p>
          <a:p>
            <a:r>
              <a:rPr lang="en-CA" dirty="0"/>
              <a:t>(30 Long term Actions (as time and resources permit))</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i="1" dirty="0">
                <a:solidFill>
                  <a:srgbClr val="6BA539"/>
                </a:solidFill>
                <a:latin typeface="+mj-lt"/>
                <a:cs typeface="Arial" panose="020B0604020202020204" pitchFamily="34" charset="0"/>
              </a:rPr>
              <a:t>Recently received an Alberta Community Partnership </a:t>
            </a:r>
            <a:r>
              <a:rPr lang="en-CA" sz="1200" dirty="0">
                <a:solidFill>
                  <a:srgbClr val="6BA539"/>
                </a:solidFill>
                <a:latin typeface="+mj-lt"/>
                <a:cs typeface="Arial" panose="020B0604020202020204" pitchFamily="34" charset="0"/>
              </a:rPr>
              <a:t>grant of $200,000 (2020 – 2023) which will be used to address priority short term actions </a:t>
            </a:r>
          </a:p>
          <a:p>
            <a:endParaRPr lang="en-CA" dirty="0"/>
          </a:p>
        </p:txBody>
      </p:sp>
      <p:sp>
        <p:nvSpPr>
          <p:cNvPr id="4" name="Slide Number Placeholder 3"/>
          <p:cNvSpPr>
            <a:spLocks noGrp="1"/>
          </p:cNvSpPr>
          <p:nvPr>
            <p:ph type="sldNum" sz="quarter" idx="5"/>
          </p:nvPr>
        </p:nvSpPr>
        <p:spPr/>
        <p:txBody>
          <a:bodyPr/>
          <a:lstStyle/>
          <a:p>
            <a:fld id="{2CDA42AE-31EF-4E8B-9681-7F303F9ABD00}" type="slidenum">
              <a:rPr lang="en-CA" smtClean="0"/>
              <a:pPr/>
              <a:t>11</a:t>
            </a:fld>
            <a:endParaRPr lang="en-CA"/>
          </a:p>
        </p:txBody>
      </p:sp>
    </p:spTree>
    <p:extLst>
      <p:ext uri="{BB962C8B-B14F-4D97-AF65-F5344CB8AC3E}">
        <p14:creationId xmlns:p14="http://schemas.microsoft.com/office/powerpoint/2010/main" val="793728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b="1" dirty="0"/>
              <a:t>Communications</a:t>
            </a:r>
          </a:p>
          <a:p>
            <a:r>
              <a:rPr lang="en-CA" b="1" dirty="0"/>
              <a:t>Policy alignment and guidebook for riparian areas and development</a:t>
            </a:r>
          </a:p>
        </p:txBody>
      </p:sp>
      <p:sp>
        <p:nvSpPr>
          <p:cNvPr id="4" name="Slide Number Placeholder 3"/>
          <p:cNvSpPr>
            <a:spLocks noGrp="1"/>
          </p:cNvSpPr>
          <p:nvPr>
            <p:ph type="sldNum" sz="quarter" idx="10"/>
          </p:nvPr>
        </p:nvSpPr>
        <p:spPr/>
        <p:txBody>
          <a:bodyPr/>
          <a:lstStyle/>
          <a:p>
            <a:fld id="{2CDA42AE-31EF-4E8B-9681-7F303F9ABD00}" type="slidenum">
              <a:rPr lang="en-CA" smtClean="0"/>
              <a:pPr/>
              <a:t>12</a:t>
            </a:fld>
            <a:endParaRPr lang="en-CA"/>
          </a:p>
        </p:txBody>
      </p:sp>
    </p:spTree>
    <p:extLst>
      <p:ext uri="{BB962C8B-B14F-4D97-AF65-F5344CB8AC3E}">
        <p14:creationId xmlns:p14="http://schemas.microsoft.com/office/powerpoint/2010/main" val="28153296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descr="A close up of a sign&#10;&#10;Description generated with very high confidence"/>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199954" y="245115"/>
            <a:ext cx="1695169" cy="1988131"/>
          </a:xfrm>
          <a:prstGeom prst="rect">
            <a:avLst/>
          </a:prstGeom>
        </p:spPr>
      </p:pic>
      <p:pic>
        <p:nvPicPr>
          <p:cNvPr id="14" name="Picture 13" descr="A body of water surrounded by trees&#10;&#10;Description generated with very high confidence"/>
          <p:cNvPicPr>
            <a:picLocks noChangeAspect="1"/>
          </p:cNvPicPr>
          <p:nvPr userDrawn="1"/>
        </p:nvPicPr>
        <p:blipFill rotWithShape="1">
          <a:blip r:embed="rId3" cstate="hqprint">
            <a:duotone>
              <a:schemeClr val="accent5">
                <a:shade val="45000"/>
                <a:satMod val="135000"/>
              </a:schemeClr>
              <a:prstClr val="white"/>
            </a:duotone>
            <a:extLst>
              <a:ext uri="{28A0092B-C50C-407E-A947-70E740481C1C}">
                <a14:useLocalDpi xmlns:a14="http://schemas.microsoft.com/office/drawing/2010/main" val="0"/>
              </a:ext>
            </a:extLst>
          </a:blip>
          <a:srcRect l="26315" r="26315"/>
          <a:stretch/>
        </p:blipFill>
        <p:spPr>
          <a:xfrm>
            <a:off x="111123" y="2904859"/>
            <a:ext cx="2852246" cy="3882805"/>
          </a:xfrm>
          <a:prstGeom prst="rect">
            <a:avLst/>
          </a:prstGeom>
          <a:noFill/>
          <a:effectLst>
            <a:outerShdw blurRad="50800" dist="38100" dir="2700000" algn="tl" rotWithShape="0">
              <a:prstClr val="black">
                <a:alpha val="40000"/>
              </a:prstClr>
            </a:outerShdw>
          </a:effectLst>
          <a:scene3d>
            <a:camera prst="orthographicFront"/>
            <a:lightRig rig="balanced" dir="t"/>
          </a:scene3d>
          <a:sp3d prstMaterial="matte"/>
        </p:spPr>
      </p:pic>
      <p:pic>
        <p:nvPicPr>
          <p:cNvPr id="17" name="Picture 16" descr="A field of tall grass&#10;&#10;Description generated with very high confidence"/>
          <p:cNvPicPr>
            <a:picLocks noChangeAspect="1"/>
          </p:cNvPicPr>
          <p:nvPr userDrawn="1"/>
        </p:nvPicPr>
        <p:blipFill rotWithShape="1">
          <a:blip r:embed="rId4" cstate="hqprint">
            <a:duotone>
              <a:schemeClr val="accent4">
                <a:shade val="45000"/>
                <a:satMod val="135000"/>
              </a:schemeClr>
              <a:prstClr val="white"/>
            </a:duotone>
            <a:extLst>
              <a:ext uri="{28A0092B-C50C-407E-A947-70E740481C1C}">
                <a14:useLocalDpi xmlns:a14="http://schemas.microsoft.com/office/drawing/2010/main" val="0"/>
              </a:ext>
            </a:extLst>
          </a:blip>
          <a:srcRect l="30298" r="25738"/>
          <a:stretch/>
        </p:blipFill>
        <p:spPr>
          <a:xfrm>
            <a:off x="6022731" y="2904858"/>
            <a:ext cx="3042138" cy="3882805"/>
          </a:xfrm>
          <a:prstGeom prst="rect">
            <a:avLst/>
          </a:prstGeom>
          <a:effectLst>
            <a:outerShdw blurRad="50800" dist="38100" dir="2700000" algn="tl" rotWithShape="0">
              <a:prstClr val="black">
                <a:alpha val="40000"/>
              </a:prstClr>
            </a:outerShdw>
          </a:effectLst>
          <a:scene3d>
            <a:camera prst="orthographicFront"/>
            <a:lightRig rig="balanced" dir="t"/>
          </a:scene3d>
        </p:spPr>
      </p:pic>
      <p:pic>
        <p:nvPicPr>
          <p:cNvPr id="19" name="Picture 18" descr="A insect on a tree&#10;&#10;Description generated with high confidence"/>
          <p:cNvPicPr>
            <a:picLocks noChangeAspect="1"/>
          </p:cNvPicPr>
          <p:nvPr userDrawn="1"/>
        </p:nvPicPr>
        <p:blipFill rotWithShape="1">
          <a:blip r:embed="rId5" cstate="hqprint">
            <a:duotone>
              <a:schemeClr val="accent6">
                <a:shade val="45000"/>
                <a:satMod val="135000"/>
              </a:schemeClr>
              <a:prstClr val="white"/>
            </a:duotone>
            <a:extLst>
              <a:ext uri="{28A0092B-C50C-407E-A947-70E740481C1C}">
                <a14:useLocalDpi xmlns:a14="http://schemas.microsoft.com/office/drawing/2010/main" val="0"/>
              </a:ext>
            </a:extLst>
          </a:blip>
          <a:srcRect l="23739" t="144" r="31817" b="-144"/>
          <a:stretch/>
        </p:blipFill>
        <p:spPr>
          <a:xfrm>
            <a:off x="3050929" y="2913651"/>
            <a:ext cx="2884242" cy="3882804"/>
          </a:xfrm>
          <a:prstGeom prst="rect">
            <a:avLst/>
          </a:prstGeom>
          <a:effectLst>
            <a:outerShdw blurRad="50800" dist="38100" dir="2700000" algn="tl" rotWithShape="0">
              <a:prstClr val="black">
                <a:alpha val="40000"/>
              </a:prstClr>
            </a:outerShdw>
          </a:effectLst>
          <a:scene3d>
            <a:camera prst="orthographicFront"/>
            <a:lightRig rig="balanced" dir="t"/>
          </a:scene3d>
        </p:spPr>
      </p:pic>
      <p:sp>
        <p:nvSpPr>
          <p:cNvPr id="22" name="Text Placeholder 21"/>
          <p:cNvSpPr>
            <a:spLocks noGrp="1"/>
          </p:cNvSpPr>
          <p:nvPr>
            <p:ph type="body" sz="quarter" idx="10"/>
          </p:nvPr>
        </p:nvSpPr>
        <p:spPr>
          <a:xfrm>
            <a:off x="111123" y="245115"/>
            <a:ext cx="6579823" cy="2366963"/>
          </a:xfrm>
        </p:spPr>
        <p:txBody>
          <a:bodyPr lIns="180000">
            <a:normAutofit/>
          </a:bodyPr>
          <a:lstStyle>
            <a:lvl1pPr marL="0" indent="0">
              <a:buNone/>
              <a:defRPr sz="4400">
                <a:solidFill>
                  <a:srgbClr val="006198"/>
                </a:solidFill>
                <a:latin typeface="Ebrima" panose="02000000000000000000" pitchFamily="2" charset="0"/>
                <a:ea typeface="Ebrima" panose="02000000000000000000" pitchFamily="2" charset="0"/>
                <a:cs typeface="Ebrima" panose="02000000000000000000" pitchFamily="2" charset="0"/>
              </a:defRPr>
            </a:lvl1pPr>
          </a:lstStyle>
          <a:p>
            <a:pPr lvl="0"/>
            <a:r>
              <a:rPr lang="en-US"/>
              <a:t>Click to edit Master text styles</a:t>
            </a:r>
          </a:p>
        </p:txBody>
      </p:sp>
    </p:spTree>
    <p:extLst>
      <p:ext uri="{BB962C8B-B14F-4D97-AF65-F5344CB8AC3E}">
        <p14:creationId xmlns:p14="http://schemas.microsoft.com/office/powerpoint/2010/main" val="4248029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90689"/>
          </a:xfrm>
          <a:solidFill>
            <a:srgbClr val="006198"/>
          </a:solidFill>
          <a:effectLst>
            <a:outerShdw blurRad="50800" dist="38100" dir="2700000" algn="tl" rotWithShape="0">
              <a:prstClr val="black">
                <a:alpha val="40000"/>
              </a:prstClr>
            </a:outerShdw>
          </a:effectLst>
        </p:spPr>
        <p:txBody>
          <a:bodyPr lIns="180000"/>
          <a:lstStyle>
            <a:lvl1pPr>
              <a:defRPr>
                <a:solidFill>
                  <a:schemeClr val="bg1"/>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006198"/>
                </a:solidFill>
                <a:latin typeface="Ebrima" panose="02000000000000000000" pitchFamily="2" charset="0"/>
                <a:ea typeface="Ebrima" panose="02000000000000000000" pitchFamily="2" charset="0"/>
                <a:cs typeface="Ebrima" panose="02000000000000000000" pitchFamily="2" charset="0"/>
              </a:defRPr>
            </a:lvl1pPr>
            <a:lvl2pPr>
              <a:defRPr>
                <a:solidFill>
                  <a:srgbClr val="006198"/>
                </a:solidFill>
                <a:latin typeface="Ebrima" panose="02000000000000000000" pitchFamily="2" charset="0"/>
                <a:ea typeface="Ebrima" panose="02000000000000000000" pitchFamily="2" charset="0"/>
                <a:cs typeface="Ebrima" panose="02000000000000000000" pitchFamily="2" charset="0"/>
              </a:defRPr>
            </a:lvl2pPr>
            <a:lvl3pPr>
              <a:defRPr>
                <a:solidFill>
                  <a:srgbClr val="006198"/>
                </a:solidFill>
                <a:latin typeface="Ebrima" panose="02000000000000000000" pitchFamily="2" charset="0"/>
                <a:ea typeface="Ebrima" panose="02000000000000000000" pitchFamily="2" charset="0"/>
                <a:cs typeface="Ebrima" panose="02000000000000000000" pitchFamily="2" charset="0"/>
              </a:defRPr>
            </a:lvl3pPr>
            <a:lvl4pPr>
              <a:defRPr>
                <a:solidFill>
                  <a:srgbClr val="006198"/>
                </a:solidFill>
                <a:latin typeface="Ebrima" panose="02000000000000000000" pitchFamily="2" charset="0"/>
                <a:ea typeface="Ebrima" panose="02000000000000000000" pitchFamily="2" charset="0"/>
                <a:cs typeface="Ebrima" panose="02000000000000000000" pitchFamily="2" charset="0"/>
              </a:defRPr>
            </a:lvl4pPr>
            <a:lvl5pPr>
              <a:defRPr>
                <a:solidFill>
                  <a:srgbClr val="006198"/>
                </a:solidFill>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userDrawn="1"/>
        </p:nvSpPr>
        <p:spPr>
          <a:xfrm>
            <a:off x="0" y="6311898"/>
            <a:ext cx="2971798" cy="546101"/>
          </a:xfrm>
          <a:prstGeom prst="rect">
            <a:avLst/>
          </a:prstGeom>
          <a:solidFill>
            <a:srgbClr val="0061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userDrawn="1"/>
        </p:nvSpPr>
        <p:spPr>
          <a:xfrm>
            <a:off x="6040312" y="6311899"/>
            <a:ext cx="3103687" cy="546100"/>
          </a:xfrm>
          <a:prstGeom prst="rect">
            <a:avLst/>
          </a:prstGeom>
          <a:solidFill>
            <a:srgbClr val="FFB6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p:cNvSpPr/>
          <p:nvPr userDrawn="1"/>
        </p:nvSpPr>
        <p:spPr>
          <a:xfrm>
            <a:off x="2971798" y="6311899"/>
            <a:ext cx="3068515" cy="546100"/>
          </a:xfrm>
          <a:prstGeom prst="rect">
            <a:avLst/>
          </a:prstGeom>
          <a:solidFill>
            <a:srgbClr val="75A3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Picture 12"/>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516454" y="5303199"/>
            <a:ext cx="1627546" cy="983761"/>
          </a:xfrm>
          <a:prstGeom prst="rect">
            <a:avLst/>
          </a:prstGeom>
          <a:noFill/>
          <a:effectLst/>
        </p:spPr>
      </p:pic>
    </p:spTree>
    <p:extLst>
      <p:ext uri="{BB962C8B-B14F-4D97-AF65-F5344CB8AC3E}">
        <p14:creationId xmlns:p14="http://schemas.microsoft.com/office/powerpoint/2010/main" val="1101994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4" name="Picture 13" descr="A large green field with trees in the background&#10;&#10;Description generated with very high confidence"/>
          <p:cNvPicPr>
            <a:picLocks noChangeAspect="1"/>
          </p:cNvPicPr>
          <p:nvPr userDrawn="1"/>
        </p:nvPicPr>
        <p:blipFill>
          <a:blip r:embed="rId2" cstate="hq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0968" y="1204546"/>
            <a:ext cx="7789619" cy="3499339"/>
          </a:xfrm>
          <a:solidFill>
            <a:srgbClr val="006198"/>
          </a:solidFill>
          <a:effectLst>
            <a:outerShdw blurRad="50800" dist="38100" dir="2700000" algn="tl" rotWithShape="0">
              <a:prstClr val="black">
                <a:alpha val="40000"/>
              </a:prstClr>
            </a:outerShdw>
          </a:effectLst>
        </p:spPr>
        <p:txBody>
          <a:bodyPr lIns="180000" anchor="ctr">
            <a:normAutofit/>
          </a:bodyPr>
          <a:lstStyle>
            <a:lvl1pPr>
              <a:defRPr sz="5400">
                <a:solidFill>
                  <a:schemeClr val="bg1"/>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Master title style</a:t>
            </a:r>
            <a:endParaRPr lang="en-US" dirty="0"/>
          </a:p>
        </p:txBody>
      </p:sp>
      <p:sp>
        <p:nvSpPr>
          <p:cNvPr id="10" name="Rectangle 9"/>
          <p:cNvSpPr/>
          <p:nvPr userDrawn="1"/>
        </p:nvSpPr>
        <p:spPr>
          <a:xfrm rot="16200000">
            <a:off x="-1938704" y="2285511"/>
            <a:ext cx="4985238" cy="414216"/>
          </a:xfrm>
          <a:prstGeom prst="rect">
            <a:avLst/>
          </a:prstGeom>
          <a:solidFill>
            <a:srgbClr val="FFB62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userDrawn="1"/>
        </p:nvSpPr>
        <p:spPr>
          <a:xfrm>
            <a:off x="346806" y="4686521"/>
            <a:ext cx="8797194" cy="370009"/>
          </a:xfrm>
          <a:prstGeom prst="rect">
            <a:avLst/>
          </a:prstGeom>
          <a:solidFill>
            <a:srgbClr val="75A33D"/>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21410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90689"/>
          </a:xfrm>
          <a:solidFill>
            <a:srgbClr val="006198"/>
          </a:solidFill>
          <a:effectLst>
            <a:outerShdw blurRad="50800" dist="38100" dir="2700000" algn="tl" rotWithShape="0">
              <a:prstClr val="black">
                <a:alpha val="40000"/>
              </a:prstClr>
            </a:outerShdw>
          </a:effectLst>
        </p:spPr>
        <p:txBody>
          <a:bodyPr lIns="180000"/>
          <a:lstStyle>
            <a:lvl1pPr>
              <a:defRPr>
                <a:solidFill>
                  <a:schemeClr val="bg1"/>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rgbClr val="006198"/>
                </a:solidFill>
                <a:latin typeface="Ebrima" panose="02000000000000000000" pitchFamily="2" charset="0"/>
                <a:ea typeface="Ebrima" panose="02000000000000000000" pitchFamily="2" charset="0"/>
                <a:cs typeface="Ebrima" panose="02000000000000000000" pitchFamily="2" charset="0"/>
              </a:defRPr>
            </a:lvl1pPr>
            <a:lvl2pPr>
              <a:defRPr>
                <a:solidFill>
                  <a:srgbClr val="006198"/>
                </a:solidFill>
                <a:latin typeface="Ebrima" panose="02000000000000000000" pitchFamily="2" charset="0"/>
                <a:ea typeface="Ebrima" panose="02000000000000000000" pitchFamily="2" charset="0"/>
                <a:cs typeface="Ebrima" panose="02000000000000000000" pitchFamily="2" charset="0"/>
              </a:defRPr>
            </a:lvl2pPr>
            <a:lvl3pPr>
              <a:defRPr>
                <a:solidFill>
                  <a:srgbClr val="006198"/>
                </a:solidFill>
                <a:latin typeface="Ebrima" panose="02000000000000000000" pitchFamily="2" charset="0"/>
                <a:ea typeface="Ebrima" panose="02000000000000000000" pitchFamily="2" charset="0"/>
                <a:cs typeface="Ebrima" panose="02000000000000000000" pitchFamily="2" charset="0"/>
              </a:defRPr>
            </a:lvl3pPr>
            <a:lvl4pPr>
              <a:defRPr>
                <a:solidFill>
                  <a:srgbClr val="006198"/>
                </a:solidFill>
                <a:latin typeface="Ebrima" panose="02000000000000000000" pitchFamily="2" charset="0"/>
                <a:ea typeface="Ebrima" panose="02000000000000000000" pitchFamily="2" charset="0"/>
                <a:cs typeface="Ebrima" panose="02000000000000000000" pitchFamily="2" charset="0"/>
              </a:defRPr>
            </a:lvl4pPr>
            <a:lvl5pPr>
              <a:defRPr>
                <a:solidFill>
                  <a:srgbClr val="006198"/>
                </a:solidFill>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rgbClr val="006198"/>
                </a:solidFill>
                <a:latin typeface="Ebrima" panose="02000000000000000000" pitchFamily="2" charset="0"/>
                <a:ea typeface="Ebrima" panose="02000000000000000000" pitchFamily="2" charset="0"/>
                <a:cs typeface="Ebrima" panose="02000000000000000000" pitchFamily="2" charset="0"/>
              </a:defRPr>
            </a:lvl1pPr>
            <a:lvl2pPr>
              <a:defRPr>
                <a:solidFill>
                  <a:srgbClr val="006198"/>
                </a:solidFill>
                <a:latin typeface="Ebrima" panose="02000000000000000000" pitchFamily="2" charset="0"/>
                <a:ea typeface="Ebrima" panose="02000000000000000000" pitchFamily="2" charset="0"/>
                <a:cs typeface="Ebrima" panose="02000000000000000000" pitchFamily="2" charset="0"/>
              </a:defRPr>
            </a:lvl2pPr>
            <a:lvl3pPr>
              <a:defRPr>
                <a:solidFill>
                  <a:srgbClr val="006198"/>
                </a:solidFill>
                <a:latin typeface="Ebrima" panose="02000000000000000000" pitchFamily="2" charset="0"/>
                <a:ea typeface="Ebrima" panose="02000000000000000000" pitchFamily="2" charset="0"/>
                <a:cs typeface="Ebrima" panose="02000000000000000000" pitchFamily="2" charset="0"/>
              </a:defRPr>
            </a:lvl3pPr>
            <a:lvl4pPr>
              <a:defRPr>
                <a:solidFill>
                  <a:srgbClr val="006198"/>
                </a:solidFill>
                <a:latin typeface="Ebrima" panose="02000000000000000000" pitchFamily="2" charset="0"/>
                <a:ea typeface="Ebrima" panose="02000000000000000000" pitchFamily="2" charset="0"/>
                <a:cs typeface="Ebrima" panose="02000000000000000000" pitchFamily="2" charset="0"/>
              </a:defRPr>
            </a:lvl4pPr>
            <a:lvl5pPr>
              <a:defRPr>
                <a:solidFill>
                  <a:srgbClr val="006198"/>
                </a:solidFill>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598982" y="5310554"/>
            <a:ext cx="1545017" cy="933877"/>
          </a:xfrm>
          <a:prstGeom prst="rect">
            <a:avLst/>
          </a:prstGeom>
          <a:noFill/>
          <a:effectLst/>
        </p:spPr>
      </p:pic>
      <p:sp>
        <p:nvSpPr>
          <p:cNvPr id="9" name="Rectangle 8"/>
          <p:cNvSpPr/>
          <p:nvPr userDrawn="1"/>
        </p:nvSpPr>
        <p:spPr>
          <a:xfrm>
            <a:off x="0" y="6311898"/>
            <a:ext cx="2971798" cy="546101"/>
          </a:xfrm>
          <a:prstGeom prst="rect">
            <a:avLst/>
          </a:prstGeom>
          <a:solidFill>
            <a:srgbClr val="0061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userDrawn="1"/>
        </p:nvSpPr>
        <p:spPr>
          <a:xfrm>
            <a:off x="6040312" y="6311899"/>
            <a:ext cx="3103687" cy="546100"/>
          </a:xfrm>
          <a:prstGeom prst="rect">
            <a:avLst/>
          </a:prstGeom>
          <a:solidFill>
            <a:srgbClr val="FFB6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p:cNvSpPr/>
          <p:nvPr userDrawn="1"/>
        </p:nvSpPr>
        <p:spPr>
          <a:xfrm>
            <a:off x="2971798" y="6311898"/>
            <a:ext cx="3068515" cy="546101"/>
          </a:xfrm>
          <a:prstGeom prst="rect">
            <a:avLst/>
          </a:prstGeom>
          <a:solidFill>
            <a:srgbClr val="75A3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76237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90689"/>
          </a:xfrm>
          <a:solidFill>
            <a:srgbClr val="006198"/>
          </a:solidFill>
        </p:spPr>
        <p:txBody>
          <a:bodyPr lIns="180000"/>
          <a:lstStyle>
            <a:lvl1pPr>
              <a:defRPr>
                <a:solidFill>
                  <a:schemeClr val="bg1"/>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0D0973E-608E-4E62-89E1-322D321A3934}" type="datetimeFigureOut">
              <a:rPr lang="en-CA" smtClean="0"/>
              <a:t>2022-11-23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976C8E3C-ECC0-4E8D-909E-96B8234A5816}" type="slidenum">
              <a:rPr lang="en-CA" smtClean="0"/>
              <a:t>‹#›</a:t>
            </a:fld>
            <a:endParaRPr lang="en-CA"/>
          </a:p>
        </p:txBody>
      </p:sp>
      <p:sp>
        <p:nvSpPr>
          <p:cNvPr id="6" name="Rectangle 5"/>
          <p:cNvSpPr/>
          <p:nvPr userDrawn="1"/>
        </p:nvSpPr>
        <p:spPr>
          <a:xfrm>
            <a:off x="0" y="6311898"/>
            <a:ext cx="2971798" cy="546101"/>
          </a:xfrm>
          <a:prstGeom prst="rect">
            <a:avLst/>
          </a:prstGeom>
          <a:solidFill>
            <a:srgbClr val="0061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userDrawn="1"/>
        </p:nvSpPr>
        <p:spPr>
          <a:xfrm>
            <a:off x="6040312" y="6311898"/>
            <a:ext cx="3103687" cy="546101"/>
          </a:xfrm>
          <a:prstGeom prst="rect">
            <a:avLst/>
          </a:prstGeom>
          <a:solidFill>
            <a:srgbClr val="FFB6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userDrawn="1"/>
        </p:nvSpPr>
        <p:spPr>
          <a:xfrm>
            <a:off x="2971798" y="6311898"/>
            <a:ext cx="3068515" cy="546101"/>
          </a:xfrm>
          <a:prstGeom prst="rect">
            <a:avLst/>
          </a:prstGeom>
          <a:solidFill>
            <a:srgbClr val="75A3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592155" y="5355796"/>
            <a:ext cx="1545017" cy="933877"/>
          </a:xfrm>
          <a:prstGeom prst="rect">
            <a:avLst/>
          </a:prstGeom>
          <a:noFill/>
          <a:effectLst/>
        </p:spPr>
      </p:pic>
    </p:spTree>
    <p:extLst>
      <p:ext uri="{BB962C8B-B14F-4D97-AF65-F5344CB8AC3E}">
        <p14:creationId xmlns:p14="http://schemas.microsoft.com/office/powerpoint/2010/main" val="479060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D0973E-608E-4E62-89E1-322D321A3934}" type="datetimeFigureOut">
              <a:rPr lang="en-CA" smtClean="0"/>
              <a:t>2022-11-23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976C8E3C-ECC0-4E8D-909E-96B8234A5816}" type="slidenum">
              <a:rPr lang="en-CA" smtClean="0"/>
              <a:t>‹#›</a:t>
            </a:fld>
            <a:endParaRPr lang="en-CA"/>
          </a:p>
        </p:txBody>
      </p:sp>
      <p:sp>
        <p:nvSpPr>
          <p:cNvPr id="5" name="Rectangle 4"/>
          <p:cNvSpPr/>
          <p:nvPr userDrawn="1"/>
        </p:nvSpPr>
        <p:spPr>
          <a:xfrm>
            <a:off x="0" y="6311898"/>
            <a:ext cx="2971798" cy="546101"/>
          </a:xfrm>
          <a:prstGeom prst="rect">
            <a:avLst/>
          </a:prstGeom>
          <a:solidFill>
            <a:srgbClr val="0061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userDrawn="1"/>
        </p:nvSpPr>
        <p:spPr>
          <a:xfrm>
            <a:off x="6040312" y="6311898"/>
            <a:ext cx="3103687" cy="546101"/>
          </a:xfrm>
          <a:prstGeom prst="rect">
            <a:avLst/>
          </a:prstGeom>
          <a:solidFill>
            <a:srgbClr val="FFB6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userDrawn="1"/>
        </p:nvSpPr>
        <p:spPr>
          <a:xfrm>
            <a:off x="2971798" y="6311899"/>
            <a:ext cx="3068515" cy="546100"/>
          </a:xfrm>
          <a:prstGeom prst="rect">
            <a:avLst/>
          </a:prstGeom>
          <a:solidFill>
            <a:srgbClr val="75A3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592155" y="5322980"/>
            <a:ext cx="1545017" cy="933877"/>
          </a:xfrm>
          <a:prstGeom prst="rect">
            <a:avLst/>
          </a:prstGeom>
          <a:noFill/>
          <a:effectLst/>
        </p:spPr>
      </p:pic>
    </p:spTree>
    <p:extLst>
      <p:ext uri="{BB962C8B-B14F-4D97-AF65-F5344CB8AC3E}">
        <p14:creationId xmlns:p14="http://schemas.microsoft.com/office/powerpoint/2010/main" val="2083178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D0973E-608E-4E62-89E1-322D321A3934}" type="datetimeFigureOut">
              <a:rPr lang="en-CA" smtClean="0"/>
              <a:t>2022-11-23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76C8E3C-ECC0-4E8D-909E-96B8234A5816}" type="slidenum">
              <a:rPr lang="en-CA" smtClean="0"/>
              <a:t>‹#›</a:t>
            </a:fld>
            <a:endParaRPr lang="en-CA"/>
          </a:p>
        </p:txBody>
      </p:sp>
    </p:spTree>
    <p:extLst>
      <p:ext uri="{BB962C8B-B14F-4D97-AF65-F5344CB8AC3E}">
        <p14:creationId xmlns:p14="http://schemas.microsoft.com/office/powerpoint/2010/main" val="1908200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D0973E-608E-4E62-89E1-322D321A3934}" type="datetimeFigureOut">
              <a:rPr lang="en-CA" smtClean="0"/>
              <a:t>2022-11-23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76C8E3C-ECC0-4E8D-909E-96B8234A5816}" type="slidenum">
              <a:rPr lang="en-CA" smtClean="0"/>
              <a:t>‹#›</a:t>
            </a:fld>
            <a:endParaRPr lang="en-CA"/>
          </a:p>
        </p:txBody>
      </p:sp>
    </p:spTree>
    <p:extLst>
      <p:ext uri="{BB962C8B-B14F-4D97-AF65-F5344CB8AC3E}">
        <p14:creationId xmlns:p14="http://schemas.microsoft.com/office/powerpoint/2010/main" val="3258489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D0973E-608E-4E62-89E1-322D321A3934}" type="datetimeFigureOut">
              <a:rPr lang="en-CA" smtClean="0"/>
              <a:t>2022-11-23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76C8E3C-ECC0-4E8D-909E-96B8234A5816}" type="slidenum">
              <a:rPr lang="en-CA" smtClean="0"/>
              <a:t>‹#›</a:t>
            </a:fld>
            <a:endParaRPr lang="en-CA"/>
          </a:p>
        </p:txBody>
      </p:sp>
    </p:spTree>
    <p:extLst>
      <p:ext uri="{BB962C8B-B14F-4D97-AF65-F5344CB8AC3E}">
        <p14:creationId xmlns:p14="http://schemas.microsoft.com/office/powerpoint/2010/main" val="2352303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D0973E-608E-4E62-89E1-322D321A3934}" type="datetimeFigureOut">
              <a:rPr lang="en-CA" smtClean="0"/>
              <a:t>2022-11-23</a:t>
            </a:fld>
            <a:endParaRPr lang="en-C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6C8E3C-ECC0-4E8D-909E-96B8234A5816}" type="slidenum">
              <a:rPr lang="en-CA" smtClean="0"/>
              <a:t>‹#›</a:t>
            </a:fld>
            <a:endParaRPr lang="en-CA"/>
          </a:p>
        </p:txBody>
      </p:sp>
    </p:spTree>
    <p:extLst>
      <p:ext uri="{BB962C8B-B14F-4D97-AF65-F5344CB8AC3E}">
        <p14:creationId xmlns:p14="http://schemas.microsoft.com/office/powerpoint/2010/main" val="13104887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9" r:id="rId7"/>
    <p:sldLayoutId id="2147483670" r:id="rId8"/>
    <p:sldLayoutId id="214748367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Layout" Target="../diagrams/layout1.xml"/><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39.png"/><Relationship Id="rId5" Type="http://schemas.openxmlformats.org/officeDocument/2006/relationships/diagramColors" Target="../diagrams/colors1.xml"/><Relationship Id="rId10" Type="http://schemas.openxmlformats.org/officeDocument/2006/relationships/image" Target="../media/image38.png"/><Relationship Id="rId4" Type="http://schemas.openxmlformats.org/officeDocument/2006/relationships/diagramQuickStyle" Target="../diagrams/quickStyle1.xml"/><Relationship Id="rId9"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46E647-FE95-4F7B-9ACC-12D5E484DDC3}"/>
              </a:ext>
            </a:extLst>
          </p:cNvPr>
          <p:cNvSpPr>
            <a:spLocks noGrp="1"/>
          </p:cNvSpPr>
          <p:nvPr>
            <p:ph type="body" sz="quarter" idx="10"/>
          </p:nvPr>
        </p:nvSpPr>
        <p:spPr/>
        <p:txBody>
          <a:bodyPr>
            <a:normAutofit fontScale="92500" lnSpcReduction="10000"/>
          </a:bodyPr>
          <a:lstStyle/>
          <a:p>
            <a:endParaRPr lang="en-CA" dirty="0">
              <a:latin typeface="Ubuntu" panose="020B0504030602030204" pitchFamily="34" charset="0"/>
            </a:endParaRPr>
          </a:p>
          <a:p>
            <a:endParaRPr lang="en-CA" dirty="0">
              <a:latin typeface="Ubuntu" panose="020B0504030602030204" pitchFamily="34" charset="0"/>
            </a:endParaRPr>
          </a:p>
          <a:p>
            <a:pPr algn="ctr"/>
            <a:r>
              <a:rPr lang="en-CA" sz="4800" dirty="0">
                <a:latin typeface="Ubuntu" panose="020B0504030602030204" pitchFamily="34" charset="0"/>
              </a:rPr>
              <a:t>2022 Update</a:t>
            </a:r>
          </a:p>
          <a:p>
            <a:pPr algn="ctr"/>
            <a:r>
              <a:rPr lang="en-CA" sz="2200" dirty="0">
                <a:latin typeface="Ubuntu" panose="020B0504030602030204" pitchFamily="34" charset="0"/>
              </a:rPr>
              <a:t>Kelsie Norton | LILSA AGM | August 20, 2021</a:t>
            </a:r>
          </a:p>
        </p:txBody>
      </p:sp>
      <p:pic>
        <p:nvPicPr>
          <p:cNvPr id="3" name="Picture 2">
            <a:extLst>
              <a:ext uri="{FF2B5EF4-FFF2-40B4-BE49-F238E27FC236}">
                <a16:creationId xmlns:a16="http://schemas.microsoft.com/office/drawing/2014/main" id="{473E35E2-3610-4BFB-B3A9-B5EEE2857E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223" y="245115"/>
            <a:ext cx="6443622" cy="1032356"/>
          </a:xfrm>
          <a:prstGeom prst="rect">
            <a:avLst/>
          </a:prstGeom>
        </p:spPr>
      </p:pic>
    </p:spTree>
    <p:extLst>
      <p:ext uri="{BB962C8B-B14F-4D97-AF65-F5344CB8AC3E}">
        <p14:creationId xmlns:p14="http://schemas.microsoft.com/office/powerpoint/2010/main" val="966207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12F36-B5A9-40CD-8752-3BAB14981230}"/>
              </a:ext>
            </a:extLst>
          </p:cNvPr>
          <p:cNvSpPr>
            <a:spLocks noGrp="1"/>
          </p:cNvSpPr>
          <p:nvPr>
            <p:ph type="title"/>
          </p:nvPr>
        </p:nvSpPr>
        <p:spPr>
          <a:xfrm>
            <a:off x="457200" y="332656"/>
            <a:ext cx="8229600" cy="1007675"/>
          </a:xfrm>
        </p:spPr>
        <p:txBody>
          <a:bodyPr>
            <a:noAutofit/>
          </a:bodyPr>
          <a:lstStyle/>
          <a:p>
            <a:r>
              <a:rPr lang="en-CA" sz="4400" b="1" dirty="0"/>
              <a:t>Watershed Management Plan </a:t>
            </a:r>
          </a:p>
        </p:txBody>
      </p:sp>
      <p:sp>
        <p:nvSpPr>
          <p:cNvPr id="3" name="Content Placeholder 2">
            <a:extLst>
              <a:ext uri="{FF2B5EF4-FFF2-40B4-BE49-F238E27FC236}">
                <a16:creationId xmlns:a16="http://schemas.microsoft.com/office/drawing/2014/main" id="{EBE61EC4-9F79-420E-B1B3-34A349676FB4}"/>
              </a:ext>
            </a:extLst>
          </p:cNvPr>
          <p:cNvSpPr>
            <a:spLocks noGrp="1"/>
          </p:cNvSpPr>
          <p:nvPr>
            <p:ph sz="half" idx="1"/>
          </p:nvPr>
        </p:nvSpPr>
        <p:spPr>
          <a:xfrm>
            <a:off x="3708227" y="1614907"/>
            <a:ext cx="5328269" cy="4896981"/>
          </a:xfrm>
        </p:spPr>
        <p:txBody>
          <a:bodyPr>
            <a:noAutofit/>
          </a:bodyPr>
          <a:lstStyle/>
          <a:p>
            <a:pPr lvl="0">
              <a:spcBef>
                <a:spcPts val="600"/>
              </a:spcBef>
              <a:spcAft>
                <a:spcPts val="600"/>
              </a:spcAft>
              <a:buClr>
                <a:schemeClr val="tx2"/>
              </a:buClr>
              <a:buFont typeface="Wingdings 2" panose="05020102010507070707" pitchFamily="18" charset="2"/>
              <a:buChar char="P"/>
            </a:pPr>
            <a:r>
              <a:rPr lang="en-US" sz="2000" dirty="0">
                <a:latin typeface="Ubuntu" panose="020B0504030602030204" pitchFamily="34" charset="0"/>
              </a:rPr>
              <a:t>Watershed approach </a:t>
            </a:r>
          </a:p>
          <a:p>
            <a:pPr lvl="0">
              <a:spcBef>
                <a:spcPts val="600"/>
              </a:spcBef>
              <a:spcAft>
                <a:spcPts val="600"/>
              </a:spcAft>
              <a:buClr>
                <a:schemeClr val="tx2"/>
              </a:buClr>
              <a:buFont typeface="Wingdings 2" panose="05020102010507070707" pitchFamily="18" charset="2"/>
              <a:buChar char="P"/>
            </a:pPr>
            <a:r>
              <a:rPr lang="en-US" sz="2000" dirty="0">
                <a:latin typeface="Ubuntu" panose="020B0504030602030204" pitchFamily="34" charset="0"/>
              </a:rPr>
              <a:t>Clear goals and performance measures </a:t>
            </a:r>
          </a:p>
          <a:p>
            <a:pPr lvl="0">
              <a:spcBef>
                <a:spcPts val="600"/>
              </a:spcBef>
              <a:spcAft>
                <a:spcPts val="600"/>
              </a:spcAft>
              <a:buClr>
                <a:schemeClr val="tx2"/>
              </a:buClr>
              <a:buFont typeface="Wingdings 2" panose="05020102010507070707" pitchFamily="18" charset="2"/>
              <a:buChar char="P"/>
            </a:pPr>
            <a:r>
              <a:rPr lang="en-US" sz="2000" dirty="0">
                <a:latin typeface="Ubuntu" panose="020B0504030602030204" pitchFamily="34" charset="0"/>
              </a:rPr>
              <a:t>Voluntary alignment of policies and plans</a:t>
            </a:r>
            <a:endParaRPr lang="en-CA" sz="2000" dirty="0">
              <a:latin typeface="Ubuntu" panose="020B0504030602030204" pitchFamily="34" charset="0"/>
            </a:endParaRPr>
          </a:p>
          <a:p>
            <a:pPr lvl="0">
              <a:spcBef>
                <a:spcPts val="600"/>
              </a:spcBef>
              <a:spcAft>
                <a:spcPts val="600"/>
              </a:spcAft>
              <a:buClr>
                <a:schemeClr val="tx2"/>
              </a:buClr>
              <a:buFont typeface="Wingdings 2" panose="05020102010507070707" pitchFamily="18" charset="2"/>
              <a:buChar char="P"/>
            </a:pPr>
            <a:r>
              <a:rPr lang="en-US" sz="2000" dirty="0">
                <a:latin typeface="Ubuntu" panose="020B0504030602030204" pitchFamily="34" charset="0"/>
              </a:rPr>
              <a:t>Coordinates intermunicipal collaboration </a:t>
            </a:r>
          </a:p>
          <a:p>
            <a:pPr lvl="0">
              <a:spcBef>
                <a:spcPts val="600"/>
              </a:spcBef>
              <a:spcAft>
                <a:spcPts val="600"/>
              </a:spcAft>
              <a:buClr>
                <a:schemeClr val="tx2"/>
              </a:buClr>
              <a:buFont typeface="Wingdings 2" panose="05020102010507070707" pitchFamily="18" charset="2"/>
              <a:buChar char="P"/>
            </a:pPr>
            <a:r>
              <a:rPr lang="en-US" sz="2000" dirty="0">
                <a:latin typeface="Ubuntu" panose="020B0504030602030204" pitchFamily="34" charset="0"/>
              </a:rPr>
              <a:t>Promotes local and regional stewardship </a:t>
            </a:r>
            <a:endParaRPr lang="en-CA" sz="2000" dirty="0">
              <a:latin typeface="Ubuntu" panose="020B0504030602030204" pitchFamily="34" charset="0"/>
            </a:endParaRPr>
          </a:p>
          <a:p>
            <a:pPr lvl="0">
              <a:spcBef>
                <a:spcPts val="600"/>
              </a:spcBef>
              <a:spcAft>
                <a:spcPts val="600"/>
              </a:spcAft>
              <a:buClr>
                <a:schemeClr val="tx2"/>
              </a:buClr>
              <a:buFont typeface="Wingdings 2" panose="05020102010507070707" pitchFamily="18" charset="2"/>
              <a:buChar char="P"/>
            </a:pPr>
            <a:r>
              <a:rPr lang="en-US" sz="2000" dirty="0">
                <a:latin typeface="Ubuntu" panose="020B0504030602030204" pitchFamily="34" charset="0"/>
              </a:rPr>
              <a:t>Encourages work to address knowledge gaps</a:t>
            </a:r>
            <a:endParaRPr lang="en-CA" sz="2000" dirty="0">
              <a:latin typeface="Ubuntu" panose="020B0504030602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867E02A-393E-4143-B9BD-77614B3849C6}"/>
              </a:ext>
            </a:extLst>
          </p:cNvPr>
          <p:cNvPicPr>
            <a:picLocks noChangeAspect="1"/>
          </p:cNvPicPr>
          <p:nvPr/>
        </p:nvPicPr>
        <p:blipFill>
          <a:blip r:embed="rId3"/>
          <a:stretch>
            <a:fillRect/>
          </a:stretch>
        </p:blipFill>
        <p:spPr>
          <a:xfrm>
            <a:off x="107504" y="1614907"/>
            <a:ext cx="3480460" cy="4664534"/>
          </a:xfrm>
          <a:prstGeom prst="rect">
            <a:avLst/>
          </a:prstGeom>
        </p:spPr>
      </p:pic>
    </p:spTree>
    <p:extLst>
      <p:ext uri="{BB962C8B-B14F-4D97-AF65-F5344CB8AC3E}">
        <p14:creationId xmlns:p14="http://schemas.microsoft.com/office/powerpoint/2010/main" val="754974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998B9-AC21-456E-8AAA-603DFAC63841}"/>
              </a:ext>
            </a:extLst>
          </p:cNvPr>
          <p:cNvSpPr>
            <a:spLocks noGrp="1"/>
          </p:cNvSpPr>
          <p:nvPr>
            <p:ph type="title"/>
          </p:nvPr>
        </p:nvSpPr>
        <p:spPr>
          <a:xfrm>
            <a:off x="0" y="0"/>
            <a:ext cx="9144000" cy="1690689"/>
          </a:xfrm>
        </p:spPr>
        <p:txBody>
          <a:bodyPr anchor="ctr">
            <a:normAutofit/>
          </a:bodyPr>
          <a:lstStyle/>
          <a:p>
            <a:pPr algn="ctr"/>
            <a:r>
              <a:rPr lang="en-CA" dirty="0">
                <a:latin typeface="Ubuntu" panose="020B0504030602030204" pitchFamily="34" charset="0"/>
              </a:rPr>
              <a:t>Six Outcomes</a:t>
            </a:r>
          </a:p>
        </p:txBody>
      </p:sp>
      <p:pic>
        <p:nvPicPr>
          <p:cNvPr id="6" name="Content Placeholder 5">
            <a:extLst>
              <a:ext uri="{FF2B5EF4-FFF2-40B4-BE49-F238E27FC236}">
                <a16:creationId xmlns:a16="http://schemas.microsoft.com/office/drawing/2014/main" id="{5651B4FA-BC38-4E34-95A0-1EC3B0481FF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3191" r="-3" b="13188"/>
          <a:stretch/>
        </p:blipFill>
        <p:spPr>
          <a:xfrm>
            <a:off x="628650" y="1825625"/>
            <a:ext cx="3886200" cy="4351338"/>
          </a:xfrm>
          <a:prstGeom prst="rect">
            <a:avLst/>
          </a:prstGeom>
          <a:noFill/>
          <a:ln w="38100">
            <a:solidFill>
              <a:srgbClr val="4AA942"/>
            </a:solidFill>
          </a:ln>
        </p:spPr>
      </p:pic>
      <p:sp>
        <p:nvSpPr>
          <p:cNvPr id="7" name="Content Placeholder 2">
            <a:extLst>
              <a:ext uri="{FF2B5EF4-FFF2-40B4-BE49-F238E27FC236}">
                <a16:creationId xmlns:a16="http://schemas.microsoft.com/office/drawing/2014/main" id="{17028570-8016-45BF-BC05-9C3FE2EA0BA8}"/>
              </a:ext>
            </a:extLst>
          </p:cNvPr>
          <p:cNvSpPr>
            <a:spLocks noGrp="1"/>
          </p:cNvSpPr>
          <p:nvPr>
            <p:ph sz="half" idx="2"/>
          </p:nvPr>
        </p:nvSpPr>
        <p:spPr>
          <a:xfrm>
            <a:off x="4629150" y="1825625"/>
            <a:ext cx="3886200" cy="4351338"/>
          </a:xfrm>
        </p:spPr>
        <p:txBody>
          <a:bodyPr>
            <a:normAutofit/>
          </a:bodyPr>
          <a:lstStyle/>
          <a:p>
            <a:pPr marL="514350" indent="-514350">
              <a:spcBef>
                <a:spcPts val="1200"/>
              </a:spcBef>
              <a:spcAft>
                <a:spcPts val="600"/>
              </a:spcAft>
              <a:buClr>
                <a:srgbClr val="006198"/>
              </a:buClr>
              <a:buSzPct val="100000"/>
              <a:buFont typeface="+mj-lt"/>
              <a:buAutoNum type="arabicPeriod"/>
            </a:pPr>
            <a:r>
              <a:rPr lang="en-CA" sz="2000" dirty="0">
                <a:latin typeface="Ubuntu" panose="020B0504030602030204" pitchFamily="34" charset="0"/>
              </a:rPr>
              <a:t>Align Policies and Plans </a:t>
            </a:r>
          </a:p>
          <a:p>
            <a:pPr marL="514350" indent="-514350">
              <a:spcBef>
                <a:spcPts val="1200"/>
              </a:spcBef>
              <a:spcAft>
                <a:spcPts val="600"/>
              </a:spcAft>
              <a:buClr>
                <a:srgbClr val="006198"/>
              </a:buClr>
              <a:buSzPct val="100000"/>
              <a:buFont typeface="+mj-lt"/>
              <a:buAutoNum type="arabicPeriod"/>
            </a:pPr>
            <a:r>
              <a:rPr lang="en-CA" sz="2000" dirty="0">
                <a:latin typeface="Ubuntu" panose="020B0504030602030204" pitchFamily="34" charset="0"/>
              </a:rPr>
              <a:t>Safe, Secure Drinking Water Supplies</a:t>
            </a:r>
          </a:p>
          <a:p>
            <a:pPr marL="514350" indent="-514350">
              <a:spcBef>
                <a:spcPts val="1200"/>
              </a:spcBef>
              <a:spcAft>
                <a:spcPts val="600"/>
              </a:spcAft>
              <a:buClr>
                <a:srgbClr val="006198"/>
              </a:buClr>
              <a:buSzPct val="100000"/>
              <a:buFont typeface="+mj-lt"/>
              <a:buAutoNum type="arabicPeriod"/>
            </a:pPr>
            <a:r>
              <a:rPr lang="en-CA" sz="2000" dirty="0">
                <a:latin typeface="Ubuntu" panose="020B0504030602030204" pitchFamily="34" charset="0"/>
              </a:rPr>
              <a:t>Healthy Aquatic Ecosystems</a:t>
            </a:r>
          </a:p>
          <a:p>
            <a:pPr marL="514350" indent="-514350">
              <a:spcBef>
                <a:spcPts val="1200"/>
              </a:spcBef>
              <a:spcAft>
                <a:spcPts val="600"/>
              </a:spcAft>
              <a:buClr>
                <a:srgbClr val="006198"/>
              </a:buClr>
              <a:buSzPct val="100000"/>
              <a:buFont typeface="+mj-lt"/>
              <a:buAutoNum type="arabicPeriod"/>
            </a:pPr>
            <a:r>
              <a:rPr lang="en-CA" sz="2000" dirty="0">
                <a:latin typeface="Ubuntu" panose="020B0504030602030204" pitchFamily="34" charset="0"/>
              </a:rPr>
              <a:t>Reliable Water Supplies </a:t>
            </a:r>
          </a:p>
          <a:p>
            <a:pPr marL="514350" indent="-514350">
              <a:spcBef>
                <a:spcPts val="1200"/>
              </a:spcBef>
              <a:spcAft>
                <a:spcPts val="600"/>
              </a:spcAft>
              <a:buClr>
                <a:srgbClr val="006198"/>
              </a:buClr>
              <a:buSzPct val="100000"/>
              <a:buFont typeface="+mj-lt"/>
              <a:buAutoNum type="arabicPeriod"/>
            </a:pPr>
            <a:r>
              <a:rPr lang="en-CA" sz="2000" dirty="0">
                <a:latin typeface="Ubuntu" panose="020B0504030602030204" pitchFamily="34" charset="0"/>
              </a:rPr>
              <a:t>Wise Land Use </a:t>
            </a:r>
          </a:p>
          <a:p>
            <a:pPr marL="514350" indent="-514350">
              <a:spcBef>
                <a:spcPts val="1200"/>
              </a:spcBef>
              <a:spcAft>
                <a:spcPts val="600"/>
              </a:spcAft>
              <a:buClr>
                <a:srgbClr val="006198"/>
              </a:buClr>
              <a:buSzPct val="100000"/>
              <a:buFont typeface="+mj-lt"/>
              <a:buAutoNum type="arabicPeriod"/>
            </a:pPr>
            <a:r>
              <a:rPr lang="en-CA" sz="2000" dirty="0">
                <a:latin typeface="Ubuntu" panose="020B0504030602030204" pitchFamily="34" charset="0"/>
              </a:rPr>
              <a:t>Local and Regional Initiatives</a:t>
            </a:r>
          </a:p>
        </p:txBody>
      </p:sp>
      <p:sp>
        <p:nvSpPr>
          <p:cNvPr id="5" name="Slide Number Placeholder 4" hidden="1">
            <a:extLst>
              <a:ext uri="{FF2B5EF4-FFF2-40B4-BE49-F238E27FC236}">
                <a16:creationId xmlns:a16="http://schemas.microsoft.com/office/drawing/2014/main" id="{C4A59B91-1FDC-4CF0-9153-D96F8560E3F5}"/>
              </a:ext>
            </a:extLst>
          </p:cNvPr>
          <p:cNvSpPr>
            <a:spLocks noGrp="1"/>
          </p:cNvSpPr>
          <p:nvPr>
            <p:ph type="sldNum" sz="quarter" idx="12"/>
          </p:nvPr>
        </p:nvSpPr>
        <p:spPr>
          <a:xfrm>
            <a:off x="7924800" y="6356350"/>
            <a:ext cx="762000" cy="365125"/>
          </a:xfrm>
          <a:prstGeom prst="rect">
            <a:avLst/>
          </a:prstGeom>
        </p:spPr>
        <p:txBody>
          <a:bodyPr vert="horz" lIns="0" tIns="0" rIns="0" bIns="0" anchor="b"/>
          <a:lstStyle>
            <a:defPPr>
              <a:defRPr lang="en-US"/>
            </a:defPPr>
            <a:lvl1pPr marL="0" algn="r" defTabSz="914400" rtl="0" eaLnBrk="1" latinLnBrk="0" hangingPunct="1">
              <a:defRPr kumimoji="0" sz="1200"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6D0D1EAF-F667-4383-8460-8768F92BFE84}" type="slidenum">
              <a:rPr lang="en-CA" smtClean="0"/>
              <a:pPr>
                <a:spcAft>
                  <a:spcPts val="600"/>
                </a:spcAft>
              </a:pPr>
              <a:t>11</a:t>
            </a:fld>
            <a:endParaRPr lang="en-CA"/>
          </a:p>
        </p:txBody>
      </p:sp>
    </p:spTree>
    <p:extLst>
      <p:ext uri="{BB962C8B-B14F-4D97-AF65-F5344CB8AC3E}">
        <p14:creationId xmlns:p14="http://schemas.microsoft.com/office/powerpoint/2010/main" val="3020999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79CC5-EDEB-4F22-9EFD-C058C40A9D28}"/>
              </a:ext>
            </a:extLst>
          </p:cNvPr>
          <p:cNvSpPr>
            <a:spLocks noGrp="1"/>
          </p:cNvSpPr>
          <p:nvPr>
            <p:ph type="title"/>
          </p:nvPr>
        </p:nvSpPr>
        <p:spPr>
          <a:xfrm>
            <a:off x="0" y="0"/>
            <a:ext cx="9144000" cy="1560352"/>
          </a:xfrm>
        </p:spPr>
        <p:txBody>
          <a:bodyPr>
            <a:noAutofit/>
          </a:bodyPr>
          <a:lstStyle/>
          <a:p>
            <a:pPr algn="ctr"/>
            <a:r>
              <a:rPr lang="en-CA" dirty="0">
                <a:latin typeface="Ubuntu" panose="020B0504030602030204" pitchFamily="34" charset="0"/>
              </a:rPr>
              <a:t>Plan Implementation</a:t>
            </a:r>
          </a:p>
        </p:txBody>
      </p:sp>
      <p:sp>
        <p:nvSpPr>
          <p:cNvPr id="3" name="Content Placeholder 2">
            <a:extLst>
              <a:ext uri="{FF2B5EF4-FFF2-40B4-BE49-F238E27FC236}">
                <a16:creationId xmlns:a16="http://schemas.microsoft.com/office/drawing/2014/main" id="{69F4DB10-DCCA-4D3A-8462-3ADA5345AA5D}"/>
              </a:ext>
            </a:extLst>
          </p:cNvPr>
          <p:cNvSpPr>
            <a:spLocks noGrp="1"/>
          </p:cNvSpPr>
          <p:nvPr>
            <p:ph sz="half" idx="1"/>
          </p:nvPr>
        </p:nvSpPr>
        <p:spPr>
          <a:xfrm>
            <a:off x="1059396" y="3020037"/>
            <a:ext cx="7025208" cy="3239521"/>
          </a:xfrm>
        </p:spPr>
        <p:txBody>
          <a:bodyPr>
            <a:normAutofit/>
          </a:bodyPr>
          <a:lstStyle/>
          <a:p>
            <a:pPr>
              <a:spcBef>
                <a:spcPts val="1200"/>
              </a:spcBef>
              <a:spcAft>
                <a:spcPts val="600"/>
              </a:spcAft>
              <a:buClr>
                <a:schemeClr val="tx2"/>
              </a:buClr>
              <a:buFont typeface="Wingdings" panose="05000000000000000000" pitchFamily="2" charset="2"/>
              <a:buChar char="ü"/>
            </a:pPr>
            <a:r>
              <a:rPr lang="en-CA" sz="2000" dirty="0">
                <a:latin typeface="Ubuntu" panose="020B0504030602030204" pitchFamily="34" charset="0"/>
              </a:rPr>
              <a:t>Watershed Management Plan outlines outcomes to be addressed over 10 year timeframe</a:t>
            </a:r>
          </a:p>
          <a:p>
            <a:pPr>
              <a:spcBef>
                <a:spcPts val="1200"/>
              </a:spcBef>
              <a:spcAft>
                <a:spcPts val="600"/>
              </a:spcAft>
              <a:buClr>
                <a:schemeClr val="tx2"/>
              </a:buClr>
              <a:buFont typeface="Wingdings" panose="05000000000000000000" pitchFamily="2" charset="2"/>
              <a:buChar char="ü"/>
            </a:pPr>
            <a:r>
              <a:rPr lang="en-CA" sz="2000" dirty="0">
                <a:latin typeface="Ubuntu" panose="020B0504030602030204" pitchFamily="34" charset="0"/>
              </a:rPr>
              <a:t>Work will be prioritized by Steering and Technical Committees based on importance and timeliness of actions and resource availability. </a:t>
            </a:r>
          </a:p>
          <a:p>
            <a:pPr marL="0" indent="0" algn="ctr">
              <a:spcBef>
                <a:spcPts val="1200"/>
              </a:spcBef>
              <a:spcAft>
                <a:spcPts val="600"/>
              </a:spcAft>
              <a:buClr>
                <a:schemeClr val="tx2"/>
              </a:buClr>
              <a:buNone/>
            </a:pPr>
            <a:r>
              <a:rPr lang="en-CA" sz="2000" b="1" i="1" dirty="0">
                <a:solidFill>
                  <a:srgbClr val="6BA539"/>
                </a:solidFill>
                <a:latin typeface="Ubuntu" panose="020B0504030602030204" pitchFamily="34" charset="0"/>
              </a:rPr>
              <a:t>Alberta Community Partnership </a:t>
            </a:r>
            <a:r>
              <a:rPr lang="en-CA" sz="2000" b="1" dirty="0">
                <a:solidFill>
                  <a:srgbClr val="6BA539"/>
                </a:solidFill>
                <a:latin typeface="Ubuntu" panose="020B0504030602030204" pitchFamily="34" charset="0"/>
              </a:rPr>
              <a:t>grant of $200,000 </a:t>
            </a:r>
          </a:p>
          <a:p>
            <a:pPr marL="0" indent="0" algn="ctr">
              <a:spcBef>
                <a:spcPts val="1200"/>
              </a:spcBef>
              <a:spcAft>
                <a:spcPts val="600"/>
              </a:spcAft>
              <a:buClr>
                <a:schemeClr val="tx2"/>
              </a:buClr>
              <a:buNone/>
            </a:pPr>
            <a:r>
              <a:rPr lang="en-CA" sz="2000" b="1" dirty="0">
                <a:solidFill>
                  <a:srgbClr val="6BA539"/>
                </a:solidFill>
                <a:latin typeface="Ubuntu" panose="020B0504030602030204" pitchFamily="34" charset="0"/>
              </a:rPr>
              <a:t>(2020 – 2023) addressing priority short term actions </a:t>
            </a:r>
          </a:p>
          <a:p>
            <a:pPr marL="0" indent="0">
              <a:buClrTx/>
              <a:buNone/>
            </a:pPr>
            <a:endParaRPr lang="en-CA" sz="2000" dirty="0">
              <a:solidFill>
                <a:schemeClr val="bg1"/>
              </a:solidFill>
              <a:latin typeface="Ubuntu" panose="020B0504030602030204" pitchFamily="34" charset="0"/>
            </a:endParaRPr>
          </a:p>
        </p:txBody>
      </p:sp>
      <p:sp>
        <p:nvSpPr>
          <p:cNvPr id="4" name="Arrow: Down 3">
            <a:extLst>
              <a:ext uri="{FF2B5EF4-FFF2-40B4-BE49-F238E27FC236}">
                <a16:creationId xmlns:a16="http://schemas.microsoft.com/office/drawing/2014/main" id="{B60922F9-3F09-4F13-8486-AAAD394ED1ED}"/>
              </a:ext>
            </a:extLst>
          </p:cNvPr>
          <p:cNvSpPr/>
          <p:nvPr/>
        </p:nvSpPr>
        <p:spPr>
          <a:xfrm>
            <a:off x="3887924" y="1619075"/>
            <a:ext cx="1368152" cy="1233861"/>
          </a:xfrm>
          <a:prstGeom prst="downArrow">
            <a:avLst/>
          </a:prstGeom>
          <a:solidFill>
            <a:srgbClr val="6BA5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594464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A5E19-11DC-476A-BBAF-B3D2F4A76753}"/>
              </a:ext>
            </a:extLst>
          </p:cNvPr>
          <p:cNvSpPr>
            <a:spLocks noGrp="1"/>
          </p:cNvSpPr>
          <p:nvPr>
            <p:ph type="title"/>
          </p:nvPr>
        </p:nvSpPr>
        <p:spPr>
          <a:xfrm>
            <a:off x="0" y="0"/>
            <a:ext cx="9144000" cy="1907704"/>
          </a:xfrm>
        </p:spPr>
        <p:txBody>
          <a:bodyPr>
            <a:noAutofit/>
          </a:bodyPr>
          <a:lstStyle/>
          <a:p>
            <a:pPr algn="ctr"/>
            <a:r>
              <a:rPr lang="en-CA" dirty="0">
                <a:latin typeface="Ubuntu" panose="020B0504030602030204" pitchFamily="34" charset="0"/>
              </a:rPr>
              <a:t>Priorities and Next Steps </a:t>
            </a:r>
            <a:br>
              <a:rPr lang="en-CA" dirty="0">
                <a:latin typeface="Ubuntu" panose="020B0504030602030204" pitchFamily="34" charset="0"/>
              </a:rPr>
            </a:br>
            <a:r>
              <a:rPr lang="en-CA" dirty="0">
                <a:latin typeface="Ubuntu" panose="020B0504030602030204" pitchFamily="34" charset="0"/>
              </a:rPr>
              <a:t>2021 - 2023</a:t>
            </a:r>
          </a:p>
        </p:txBody>
      </p:sp>
      <p:sp>
        <p:nvSpPr>
          <p:cNvPr id="7" name="Content Placeholder 2">
            <a:extLst>
              <a:ext uri="{FF2B5EF4-FFF2-40B4-BE49-F238E27FC236}">
                <a16:creationId xmlns:a16="http://schemas.microsoft.com/office/drawing/2014/main" id="{95C7A853-8A64-4232-8B16-D866825E8FA1}"/>
              </a:ext>
            </a:extLst>
          </p:cNvPr>
          <p:cNvSpPr>
            <a:spLocks noGrp="1"/>
          </p:cNvSpPr>
          <p:nvPr>
            <p:ph sz="half" idx="1"/>
          </p:nvPr>
        </p:nvSpPr>
        <p:spPr>
          <a:xfrm>
            <a:off x="0" y="2119170"/>
            <a:ext cx="8229600" cy="4581947"/>
          </a:xfrm>
        </p:spPr>
        <p:txBody>
          <a:bodyPr>
            <a:normAutofit/>
          </a:bodyPr>
          <a:lstStyle/>
          <a:p>
            <a:pPr lvl="1">
              <a:spcBef>
                <a:spcPts val="1200"/>
              </a:spcBef>
              <a:spcAft>
                <a:spcPts val="600"/>
              </a:spcAft>
              <a:buClr>
                <a:srgbClr val="006198"/>
              </a:buClr>
            </a:pPr>
            <a:r>
              <a:rPr lang="en-CA" dirty="0">
                <a:latin typeface="Ubuntu" panose="020B0504030602030204" pitchFamily="34" charset="0"/>
              </a:rPr>
              <a:t>Riparian and Wetland Conservation and Restoration Strategies</a:t>
            </a:r>
          </a:p>
          <a:p>
            <a:pPr lvl="1">
              <a:spcBef>
                <a:spcPts val="1200"/>
              </a:spcBef>
              <a:spcAft>
                <a:spcPts val="600"/>
              </a:spcAft>
              <a:buClr>
                <a:srgbClr val="006198"/>
              </a:buClr>
            </a:pPr>
            <a:r>
              <a:rPr lang="en-CA" dirty="0">
                <a:latin typeface="Ubuntu" panose="020B0504030602030204" pitchFamily="34" charset="0"/>
              </a:rPr>
              <a:t>Water Quality/Aquatic Ecosystem Monitoring Program </a:t>
            </a:r>
          </a:p>
          <a:p>
            <a:pPr lvl="1">
              <a:spcBef>
                <a:spcPts val="1200"/>
              </a:spcBef>
              <a:spcAft>
                <a:spcPts val="600"/>
              </a:spcAft>
              <a:buClr>
                <a:srgbClr val="006198"/>
              </a:buClr>
            </a:pPr>
            <a:r>
              <a:rPr lang="en-CA" dirty="0">
                <a:latin typeface="Ubuntu" panose="020B0504030602030204" pitchFamily="34" charset="0"/>
              </a:rPr>
              <a:t>Watershed Planning Alignment and Tools </a:t>
            </a:r>
          </a:p>
          <a:p>
            <a:pPr lvl="2">
              <a:spcBef>
                <a:spcPts val="1200"/>
              </a:spcBef>
              <a:spcAft>
                <a:spcPts val="600"/>
              </a:spcAft>
              <a:buClr>
                <a:srgbClr val="006198"/>
              </a:buClr>
            </a:pPr>
            <a:r>
              <a:rPr lang="en-CA" dirty="0">
                <a:latin typeface="Ubuntu" panose="020B0504030602030204" pitchFamily="34" charset="0"/>
              </a:rPr>
              <a:t>(flood risk areas, riparian setbacks, environmentally sensitive areas, overlay maps) </a:t>
            </a:r>
          </a:p>
          <a:p>
            <a:pPr lvl="1">
              <a:spcBef>
                <a:spcPts val="1200"/>
              </a:spcBef>
              <a:spcAft>
                <a:spcPts val="600"/>
              </a:spcAft>
              <a:buClr>
                <a:srgbClr val="006198"/>
              </a:buClr>
            </a:pPr>
            <a:r>
              <a:rPr lang="en-CA" dirty="0">
                <a:latin typeface="Ubuntu" panose="020B0504030602030204" pitchFamily="34" charset="0"/>
              </a:rPr>
              <a:t>Communications and Engagement </a:t>
            </a:r>
          </a:p>
          <a:p>
            <a:pPr lvl="2">
              <a:spcBef>
                <a:spcPts val="1200"/>
              </a:spcBef>
              <a:spcAft>
                <a:spcPts val="600"/>
              </a:spcAft>
              <a:buClr>
                <a:srgbClr val="006198"/>
              </a:buClr>
            </a:pPr>
            <a:r>
              <a:rPr lang="en-CA" dirty="0">
                <a:latin typeface="Ubuntu" panose="020B0504030602030204" pitchFamily="34" charset="0"/>
              </a:rPr>
              <a:t>(Educational forums, workshops, information resources) </a:t>
            </a:r>
          </a:p>
        </p:txBody>
      </p:sp>
    </p:spTree>
    <p:extLst>
      <p:ext uri="{BB962C8B-B14F-4D97-AF65-F5344CB8AC3E}">
        <p14:creationId xmlns:p14="http://schemas.microsoft.com/office/powerpoint/2010/main" val="1337685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41303-54F5-3FDB-70C0-3DF57533939A}"/>
              </a:ext>
            </a:extLst>
          </p:cNvPr>
          <p:cNvSpPr>
            <a:spLocks noGrp="1"/>
          </p:cNvSpPr>
          <p:nvPr>
            <p:ph type="title"/>
          </p:nvPr>
        </p:nvSpPr>
        <p:spPr/>
        <p:txBody>
          <a:bodyPr/>
          <a:lstStyle/>
          <a:p>
            <a:pPr algn="ctr"/>
            <a:r>
              <a:rPr lang="en-US" dirty="0">
                <a:latin typeface="Ubuntu" panose="020B0504030602030204" pitchFamily="34" charset="0"/>
              </a:rPr>
              <a:t>Lake Isle + Lac Ste. Anne </a:t>
            </a:r>
            <a:br>
              <a:rPr lang="en-US" dirty="0">
                <a:latin typeface="Ubuntu" panose="020B0504030602030204" pitchFamily="34" charset="0"/>
              </a:rPr>
            </a:br>
            <a:r>
              <a:rPr lang="en-US" dirty="0">
                <a:latin typeface="Ubuntu" panose="020B0504030602030204" pitchFamily="34" charset="0"/>
              </a:rPr>
              <a:t>State of the Watershed Report</a:t>
            </a:r>
          </a:p>
        </p:txBody>
      </p:sp>
      <p:pic>
        <p:nvPicPr>
          <p:cNvPr id="6" name="Picture 5">
            <a:extLst>
              <a:ext uri="{FF2B5EF4-FFF2-40B4-BE49-F238E27FC236}">
                <a16:creationId xmlns:a16="http://schemas.microsoft.com/office/drawing/2014/main" id="{71B3EB9E-9277-F851-4F43-1D1B7B99F918}"/>
              </a:ext>
            </a:extLst>
          </p:cNvPr>
          <p:cNvPicPr>
            <a:picLocks noChangeAspect="1"/>
          </p:cNvPicPr>
          <p:nvPr/>
        </p:nvPicPr>
        <p:blipFill>
          <a:blip r:embed="rId2"/>
          <a:stretch>
            <a:fillRect/>
          </a:stretch>
        </p:blipFill>
        <p:spPr>
          <a:xfrm>
            <a:off x="263059" y="1834124"/>
            <a:ext cx="6872848" cy="4418895"/>
          </a:xfrm>
          <a:prstGeom prst="rect">
            <a:avLst/>
          </a:prstGeom>
        </p:spPr>
      </p:pic>
      <p:sp>
        <p:nvSpPr>
          <p:cNvPr id="7" name="Star: 5 Points 6">
            <a:extLst>
              <a:ext uri="{FF2B5EF4-FFF2-40B4-BE49-F238E27FC236}">
                <a16:creationId xmlns:a16="http://schemas.microsoft.com/office/drawing/2014/main" id="{17A74AED-ED2C-EE83-0C1A-1415671BF22C}"/>
              </a:ext>
            </a:extLst>
          </p:cNvPr>
          <p:cNvSpPr/>
          <p:nvPr/>
        </p:nvSpPr>
        <p:spPr>
          <a:xfrm>
            <a:off x="7135907" y="3191435"/>
            <a:ext cx="1344705" cy="1380601"/>
          </a:xfrm>
          <a:prstGeom prst="star5">
            <a:avLst/>
          </a:prstGeom>
          <a:solidFill>
            <a:srgbClr val="75A33D"/>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FE152400-26F7-BEE5-9F6D-3882C09F982F}"/>
              </a:ext>
            </a:extLst>
          </p:cNvPr>
          <p:cNvSpPr txBox="1"/>
          <p:nvPr/>
        </p:nvSpPr>
        <p:spPr>
          <a:xfrm>
            <a:off x="7346577" y="3697069"/>
            <a:ext cx="923365" cy="369332"/>
          </a:xfrm>
          <a:prstGeom prst="rect">
            <a:avLst/>
          </a:prstGeom>
          <a:noFill/>
        </p:spPr>
        <p:txBody>
          <a:bodyPr wrap="square" rtlCol="0">
            <a:spAutoFit/>
          </a:bodyPr>
          <a:lstStyle/>
          <a:p>
            <a:pPr algn="ctr"/>
            <a:r>
              <a:rPr lang="en-US" dirty="0">
                <a:solidFill>
                  <a:schemeClr val="bg1"/>
                </a:solidFill>
              </a:rPr>
              <a:t>2017</a:t>
            </a:r>
          </a:p>
        </p:txBody>
      </p:sp>
    </p:spTree>
    <p:extLst>
      <p:ext uri="{BB962C8B-B14F-4D97-AF65-F5344CB8AC3E}">
        <p14:creationId xmlns:p14="http://schemas.microsoft.com/office/powerpoint/2010/main" val="1178774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ree, outdoor, sky, nature&#10;&#10;Description automatically generated">
            <a:extLst>
              <a:ext uri="{FF2B5EF4-FFF2-40B4-BE49-F238E27FC236}">
                <a16:creationId xmlns:a16="http://schemas.microsoft.com/office/drawing/2014/main" id="{28540986-AD41-2DF1-6217-A620BC4A85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a:extLst>
              <a:ext uri="{FF2B5EF4-FFF2-40B4-BE49-F238E27FC236}">
                <a16:creationId xmlns:a16="http://schemas.microsoft.com/office/drawing/2014/main" id="{C8A3E50C-4E12-B628-9D3A-FA5827795815}"/>
              </a:ext>
            </a:extLst>
          </p:cNvPr>
          <p:cNvPicPr>
            <a:picLocks noChangeAspect="1"/>
          </p:cNvPicPr>
          <p:nvPr/>
        </p:nvPicPr>
        <p:blipFill>
          <a:blip r:embed="rId3"/>
          <a:stretch>
            <a:fillRect/>
          </a:stretch>
        </p:blipFill>
        <p:spPr>
          <a:xfrm>
            <a:off x="1355005" y="1325255"/>
            <a:ext cx="6433989" cy="4207490"/>
          </a:xfrm>
          <a:prstGeom prst="rect">
            <a:avLst/>
          </a:prstGeom>
        </p:spPr>
      </p:pic>
    </p:spTree>
    <p:extLst>
      <p:ext uri="{BB962C8B-B14F-4D97-AF65-F5344CB8AC3E}">
        <p14:creationId xmlns:p14="http://schemas.microsoft.com/office/powerpoint/2010/main" val="2798693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ody of water with trees around it&#10;&#10;Description automatically generated with medium confidence">
            <a:extLst>
              <a:ext uri="{FF2B5EF4-FFF2-40B4-BE49-F238E27FC236}">
                <a16:creationId xmlns:a16="http://schemas.microsoft.com/office/drawing/2014/main" id="{84CF3392-80EB-7E85-9DD4-275F56896D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a:extLst>
              <a:ext uri="{FF2B5EF4-FFF2-40B4-BE49-F238E27FC236}">
                <a16:creationId xmlns:a16="http://schemas.microsoft.com/office/drawing/2014/main" id="{092EE763-EB39-6B3D-81DB-AFA07F3BDE6E}"/>
              </a:ext>
            </a:extLst>
          </p:cNvPr>
          <p:cNvPicPr>
            <a:picLocks noChangeAspect="1"/>
          </p:cNvPicPr>
          <p:nvPr/>
        </p:nvPicPr>
        <p:blipFill>
          <a:blip r:embed="rId3"/>
          <a:stretch>
            <a:fillRect/>
          </a:stretch>
        </p:blipFill>
        <p:spPr>
          <a:xfrm>
            <a:off x="1075765" y="1459217"/>
            <a:ext cx="7404834" cy="3939565"/>
          </a:xfrm>
          <a:prstGeom prst="rect">
            <a:avLst/>
          </a:prstGeom>
        </p:spPr>
      </p:pic>
    </p:spTree>
    <p:extLst>
      <p:ext uri="{BB962C8B-B14F-4D97-AF65-F5344CB8AC3E}">
        <p14:creationId xmlns:p14="http://schemas.microsoft.com/office/powerpoint/2010/main" val="1368582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266F6-E19D-C07B-263E-2920903B4F93}"/>
              </a:ext>
            </a:extLst>
          </p:cNvPr>
          <p:cNvSpPr>
            <a:spLocks noGrp="1"/>
          </p:cNvSpPr>
          <p:nvPr>
            <p:ph type="title"/>
          </p:nvPr>
        </p:nvSpPr>
        <p:spPr>
          <a:xfrm>
            <a:off x="720969" y="0"/>
            <a:ext cx="7024538" cy="4703885"/>
          </a:xfrm>
        </p:spPr>
        <p:txBody>
          <a:bodyPr/>
          <a:lstStyle/>
          <a:p>
            <a:endParaRPr lang="en-US" dirty="0"/>
          </a:p>
        </p:txBody>
      </p:sp>
      <p:pic>
        <p:nvPicPr>
          <p:cNvPr id="3" name="Picture 2" descr="A group of trees with yellow leaves&#10;&#10;Description automatically generated with low confidence">
            <a:extLst>
              <a:ext uri="{FF2B5EF4-FFF2-40B4-BE49-F238E27FC236}">
                <a16:creationId xmlns:a16="http://schemas.microsoft.com/office/drawing/2014/main" id="{4B4F9829-C3CB-6E79-ED2B-60A48219083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20968" y="-13744"/>
            <a:ext cx="6290172" cy="4717629"/>
          </a:xfrm>
          <a:prstGeom prst="rect">
            <a:avLst/>
          </a:prstGeom>
          <a:noFill/>
        </p:spPr>
      </p:pic>
      <p:sp>
        <p:nvSpPr>
          <p:cNvPr id="4" name="Title 1">
            <a:extLst>
              <a:ext uri="{FF2B5EF4-FFF2-40B4-BE49-F238E27FC236}">
                <a16:creationId xmlns:a16="http://schemas.microsoft.com/office/drawing/2014/main" id="{8BEA162B-ACEE-6D16-8250-D51BE38D9DBF}"/>
              </a:ext>
            </a:extLst>
          </p:cNvPr>
          <p:cNvSpPr txBox="1">
            <a:spLocks/>
          </p:cNvSpPr>
          <p:nvPr/>
        </p:nvSpPr>
        <p:spPr>
          <a:xfrm>
            <a:off x="2082230" y="5307106"/>
            <a:ext cx="4979539" cy="1368774"/>
          </a:xfrm>
          <a:prstGeom prst="rect">
            <a:avLst/>
          </a:prstGeom>
          <a:solidFill>
            <a:srgbClr val="006198"/>
          </a:solidFill>
          <a:effectLst>
            <a:outerShdw blurRad="50800" dist="38100" dir="2700000" algn="tl" rotWithShape="0">
              <a:prstClr val="black">
                <a:alpha val="40000"/>
              </a:prstClr>
            </a:outerShdw>
          </a:effectLst>
        </p:spPr>
        <p:txBody>
          <a:bodyPr vert="horz" lIns="180000" tIns="45720" rIns="91440" bIns="45720" rtlCol="0" anchor="ctr">
            <a:normAutofit/>
          </a:bodyPr>
          <a:lstStyle>
            <a:lvl1pPr algn="l" defTabSz="914400" rtl="0" eaLnBrk="1" latinLnBrk="0" hangingPunct="1">
              <a:lnSpc>
                <a:spcPct val="90000"/>
              </a:lnSpc>
              <a:spcBef>
                <a:spcPct val="0"/>
              </a:spcBef>
              <a:buNone/>
              <a:defRPr sz="5400" kern="1200">
                <a:solidFill>
                  <a:schemeClr val="bg1"/>
                </a:solidFill>
                <a:latin typeface="Ebrima" panose="02000000000000000000" pitchFamily="2" charset="0"/>
                <a:ea typeface="Ebrima" panose="02000000000000000000" pitchFamily="2" charset="0"/>
                <a:cs typeface="Ebrima" panose="02000000000000000000" pitchFamily="2" charset="0"/>
              </a:defRPr>
            </a:lvl1pPr>
          </a:lstStyle>
          <a:p>
            <a:pPr algn="ctr"/>
            <a:r>
              <a:rPr lang="en-US" sz="2800" dirty="0">
                <a:solidFill>
                  <a:srgbClr val="FFB620"/>
                </a:solidFill>
                <a:latin typeface="Ubuntu" panose="020B0504030602030204" pitchFamily="34" charset="0"/>
              </a:rPr>
              <a:t>Current Efforts</a:t>
            </a:r>
          </a:p>
        </p:txBody>
      </p:sp>
    </p:spTree>
    <p:extLst>
      <p:ext uri="{BB962C8B-B14F-4D97-AF65-F5344CB8AC3E}">
        <p14:creationId xmlns:p14="http://schemas.microsoft.com/office/powerpoint/2010/main" val="2581794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EFFC6-6586-4D29-ACA0-68FD08725C1B}"/>
              </a:ext>
            </a:extLst>
          </p:cNvPr>
          <p:cNvSpPr>
            <a:spLocks noGrp="1"/>
          </p:cNvSpPr>
          <p:nvPr>
            <p:ph type="title"/>
          </p:nvPr>
        </p:nvSpPr>
        <p:spPr/>
        <p:txBody>
          <a:bodyPr>
            <a:normAutofit/>
          </a:bodyPr>
          <a:lstStyle/>
          <a:p>
            <a:pPr algn="ctr"/>
            <a:r>
              <a:rPr lang="en-CA" sz="4000" dirty="0">
                <a:latin typeface="Ubuntu" panose="020B0504030602030204" pitchFamily="34" charset="0"/>
              </a:rPr>
              <a:t>SRWA Water Quantity Working Group</a:t>
            </a:r>
          </a:p>
        </p:txBody>
      </p:sp>
      <p:pic>
        <p:nvPicPr>
          <p:cNvPr id="4" name="Picture 3">
            <a:extLst>
              <a:ext uri="{FF2B5EF4-FFF2-40B4-BE49-F238E27FC236}">
                <a16:creationId xmlns:a16="http://schemas.microsoft.com/office/drawing/2014/main" id="{197FB66A-AE06-595D-E6F5-748CE723052A}"/>
              </a:ext>
            </a:extLst>
          </p:cNvPr>
          <p:cNvPicPr>
            <a:picLocks noChangeAspect="1"/>
          </p:cNvPicPr>
          <p:nvPr/>
        </p:nvPicPr>
        <p:blipFill>
          <a:blip r:embed="rId3"/>
          <a:stretch>
            <a:fillRect/>
          </a:stretch>
        </p:blipFill>
        <p:spPr>
          <a:xfrm>
            <a:off x="62422" y="2152089"/>
            <a:ext cx="9081578" cy="2553821"/>
          </a:xfrm>
          <a:prstGeom prst="rect">
            <a:avLst/>
          </a:prstGeom>
        </p:spPr>
      </p:pic>
      <p:sp>
        <p:nvSpPr>
          <p:cNvPr id="5" name="TextBox 4">
            <a:extLst>
              <a:ext uri="{FF2B5EF4-FFF2-40B4-BE49-F238E27FC236}">
                <a16:creationId xmlns:a16="http://schemas.microsoft.com/office/drawing/2014/main" id="{2BCEA555-4BDC-6BB1-178D-CCFE66698AD8}"/>
              </a:ext>
            </a:extLst>
          </p:cNvPr>
          <p:cNvSpPr txBox="1"/>
          <p:nvPr/>
        </p:nvSpPr>
        <p:spPr>
          <a:xfrm>
            <a:off x="304800" y="4705910"/>
            <a:ext cx="3818965" cy="1477328"/>
          </a:xfrm>
          <a:prstGeom prst="rect">
            <a:avLst/>
          </a:prstGeom>
          <a:noFill/>
        </p:spPr>
        <p:txBody>
          <a:bodyPr wrap="square" rtlCol="0">
            <a:spAutoFit/>
          </a:bodyPr>
          <a:lstStyle/>
          <a:p>
            <a:pPr algn="just"/>
            <a:r>
              <a:rPr lang="en-US" b="1" dirty="0">
                <a:solidFill>
                  <a:srgbClr val="006198"/>
                </a:solidFill>
                <a:latin typeface="Ubuntu" panose="020B0504030602030204" pitchFamily="34" charset="0"/>
              </a:rPr>
              <a:t>Hydrology Factors</a:t>
            </a:r>
          </a:p>
          <a:p>
            <a:pPr marL="285750" indent="-285750">
              <a:buFontTx/>
              <a:buChar char="-"/>
            </a:pPr>
            <a:r>
              <a:rPr lang="en-US" dirty="0">
                <a:solidFill>
                  <a:srgbClr val="006198"/>
                </a:solidFill>
                <a:latin typeface="Ubuntu" panose="020B0504030602030204" pitchFamily="34" charset="0"/>
              </a:rPr>
              <a:t>Groundwater</a:t>
            </a:r>
          </a:p>
          <a:p>
            <a:pPr marL="285750" indent="-285750">
              <a:buFontTx/>
              <a:buChar char="-"/>
            </a:pPr>
            <a:r>
              <a:rPr lang="en-US" dirty="0">
                <a:solidFill>
                  <a:srgbClr val="006198"/>
                </a:solidFill>
                <a:latin typeface="Ubuntu" panose="020B0504030602030204" pitchFamily="34" charset="0"/>
              </a:rPr>
              <a:t>Water Extraction</a:t>
            </a:r>
          </a:p>
          <a:p>
            <a:pPr marL="285750" indent="-285750">
              <a:buFontTx/>
              <a:buChar char="-"/>
            </a:pPr>
            <a:r>
              <a:rPr lang="en-US" dirty="0">
                <a:solidFill>
                  <a:srgbClr val="006198"/>
                </a:solidFill>
                <a:latin typeface="Ubuntu" panose="020B0504030602030204" pitchFamily="34" charset="0"/>
              </a:rPr>
              <a:t>Stormwater Management</a:t>
            </a:r>
          </a:p>
          <a:p>
            <a:pPr marL="285750" indent="-285750">
              <a:buFontTx/>
              <a:buChar char="-"/>
            </a:pPr>
            <a:r>
              <a:rPr lang="en-US" dirty="0">
                <a:solidFill>
                  <a:srgbClr val="006198"/>
                </a:solidFill>
                <a:latin typeface="Ubuntu" panose="020B0504030602030204" pitchFamily="34" charset="0"/>
              </a:rPr>
              <a:t>Storage + Release</a:t>
            </a:r>
          </a:p>
        </p:txBody>
      </p:sp>
    </p:spTree>
    <p:extLst>
      <p:ext uri="{BB962C8B-B14F-4D97-AF65-F5344CB8AC3E}">
        <p14:creationId xmlns:p14="http://schemas.microsoft.com/office/powerpoint/2010/main" val="1105078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EFFC6-6586-4D29-ACA0-68FD08725C1B}"/>
              </a:ext>
            </a:extLst>
          </p:cNvPr>
          <p:cNvSpPr>
            <a:spLocks noGrp="1"/>
          </p:cNvSpPr>
          <p:nvPr>
            <p:ph type="title"/>
          </p:nvPr>
        </p:nvSpPr>
        <p:spPr/>
        <p:txBody>
          <a:bodyPr/>
          <a:lstStyle/>
          <a:p>
            <a:pPr algn="ctr"/>
            <a:r>
              <a:rPr lang="en-CA" dirty="0">
                <a:latin typeface="Ubuntu" panose="020B0504030602030204" pitchFamily="34" charset="0"/>
              </a:rPr>
              <a:t>Water Quality Monitoring </a:t>
            </a:r>
          </a:p>
        </p:txBody>
      </p:sp>
      <p:sp>
        <p:nvSpPr>
          <p:cNvPr id="3" name="Content Placeholder 2">
            <a:extLst>
              <a:ext uri="{FF2B5EF4-FFF2-40B4-BE49-F238E27FC236}">
                <a16:creationId xmlns:a16="http://schemas.microsoft.com/office/drawing/2014/main" id="{B6F761C3-187E-4CF3-BDF5-87A693E6598C}"/>
              </a:ext>
            </a:extLst>
          </p:cNvPr>
          <p:cNvSpPr>
            <a:spLocks noGrp="1"/>
          </p:cNvSpPr>
          <p:nvPr>
            <p:ph idx="1"/>
          </p:nvPr>
        </p:nvSpPr>
        <p:spPr>
          <a:xfrm>
            <a:off x="-152399" y="1606062"/>
            <a:ext cx="5462953" cy="4661387"/>
          </a:xfrm>
        </p:spPr>
        <p:txBody>
          <a:bodyPr>
            <a:noAutofit/>
          </a:bodyPr>
          <a:lstStyle/>
          <a:p>
            <a:pPr marL="457200" lvl="1" indent="0">
              <a:lnSpc>
                <a:spcPct val="200000"/>
              </a:lnSpc>
              <a:buNone/>
            </a:pPr>
            <a:r>
              <a:rPr lang="en-CA" sz="2000" b="1" dirty="0">
                <a:latin typeface="Ubuntu" panose="020B0504030602030204" pitchFamily="34" charset="0"/>
              </a:rPr>
              <a:t>Sturgeon River WQ Monitoring</a:t>
            </a:r>
          </a:p>
          <a:p>
            <a:pPr marL="914400" lvl="2" indent="-222250">
              <a:lnSpc>
                <a:spcPct val="150000"/>
              </a:lnSpc>
            </a:pPr>
            <a:r>
              <a:rPr lang="en-CA" dirty="0">
                <a:latin typeface="Ubuntu" panose="020B0504030602030204" pitchFamily="34" charset="0"/>
              </a:rPr>
              <a:t>Tetra Tech Consulting </a:t>
            </a:r>
          </a:p>
          <a:p>
            <a:pPr marL="914400" lvl="2" indent="-222250">
              <a:lnSpc>
                <a:spcPct val="150000"/>
              </a:lnSpc>
            </a:pPr>
            <a:r>
              <a:rPr lang="en-CA" dirty="0">
                <a:latin typeface="Ubuntu" panose="020B0504030602030204" pitchFamily="34" charset="0"/>
              </a:rPr>
              <a:t>12 sites (8 Sturgeon and 4 Tributaries)</a:t>
            </a:r>
          </a:p>
          <a:p>
            <a:pPr marL="914400" lvl="2" indent="-222250">
              <a:lnSpc>
                <a:spcPct val="150000"/>
              </a:lnSpc>
            </a:pPr>
            <a:r>
              <a:rPr lang="en-CA" dirty="0">
                <a:latin typeface="Ubuntu" panose="020B0504030602030204" pitchFamily="34" charset="0"/>
              </a:rPr>
              <a:t>3 sampling events/year </a:t>
            </a:r>
          </a:p>
          <a:p>
            <a:pPr marL="914400" lvl="2" indent="-222250">
              <a:lnSpc>
                <a:spcPct val="150000"/>
              </a:lnSpc>
            </a:pPr>
            <a:r>
              <a:rPr lang="en-CA" dirty="0">
                <a:latin typeface="Ubuntu" panose="020B0504030602030204" pitchFamily="34" charset="0"/>
              </a:rPr>
              <a:t>High flow (spring), summer storm and low flow (late summer/fall) </a:t>
            </a:r>
          </a:p>
          <a:p>
            <a:pPr marL="914400" lvl="2" indent="-222250">
              <a:lnSpc>
                <a:spcPct val="150000"/>
              </a:lnSpc>
            </a:pPr>
            <a:r>
              <a:rPr lang="en-CA" dirty="0">
                <a:latin typeface="Ubuntu" panose="020B0504030602030204" pitchFamily="34" charset="0"/>
              </a:rPr>
              <a:t>Nutrients, salts, sediment, oxygen</a:t>
            </a:r>
          </a:p>
        </p:txBody>
      </p:sp>
      <p:pic>
        <p:nvPicPr>
          <p:cNvPr id="4" name="Picture 3">
            <a:extLst>
              <a:ext uri="{FF2B5EF4-FFF2-40B4-BE49-F238E27FC236}">
                <a16:creationId xmlns:a16="http://schemas.microsoft.com/office/drawing/2014/main" id="{53C60929-D213-4946-8F5F-FBAD6AAC8375}"/>
              </a:ext>
            </a:extLst>
          </p:cNvPr>
          <p:cNvPicPr>
            <a:picLocks noChangeAspect="1"/>
          </p:cNvPicPr>
          <p:nvPr/>
        </p:nvPicPr>
        <p:blipFill rotWithShape="1">
          <a:blip r:embed="rId3"/>
          <a:srcRect l="18956" r="7143"/>
          <a:stretch/>
        </p:blipFill>
        <p:spPr>
          <a:xfrm>
            <a:off x="5598598" y="2080591"/>
            <a:ext cx="2982247" cy="3026592"/>
          </a:xfrm>
          <a:prstGeom prst="rect">
            <a:avLst/>
          </a:prstGeom>
        </p:spPr>
      </p:pic>
    </p:spTree>
    <p:extLst>
      <p:ext uri="{BB962C8B-B14F-4D97-AF65-F5344CB8AC3E}">
        <p14:creationId xmlns:p14="http://schemas.microsoft.com/office/powerpoint/2010/main" val="4060819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CE5E1582-37A7-7C30-6C41-A2AFE4294DD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7160" y="4156"/>
            <a:ext cx="8869680" cy="6853844"/>
          </a:xfrm>
          <a:prstGeom prst="rect">
            <a:avLst/>
          </a:prstGeom>
        </p:spPr>
      </p:pic>
    </p:spTree>
    <p:extLst>
      <p:ext uri="{BB962C8B-B14F-4D97-AF65-F5344CB8AC3E}">
        <p14:creationId xmlns:p14="http://schemas.microsoft.com/office/powerpoint/2010/main" val="3004543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3FEEFB-88E6-4D02-B2D0-8D608BEE3777}"/>
              </a:ext>
            </a:extLst>
          </p:cNvPr>
          <p:cNvPicPr>
            <a:picLocks noChangeAspect="1"/>
          </p:cNvPicPr>
          <p:nvPr/>
        </p:nvPicPr>
        <p:blipFill>
          <a:blip r:embed="rId3"/>
          <a:stretch>
            <a:fillRect/>
          </a:stretch>
        </p:blipFill>
        <p:spPr>
          <a:xfrm>
            <a:off x="0" y="538829"/>
            <a:ext cx="9144000" cy="5780342"/>
          </a:xfrm>
          <a:prstGeom prst="rect">
            <a:avLst/>
          </a:prstGeom>
        </p:spPr>
      </p:pic>
      <p:sp>
        <p:nvSpPr>
          <p:cNvPr id="3" name="Oval 2">
            <a:extLst>
              <a:ext uri="{FF2B5EF4-FFF2-40B4-BE49-F238E27FC236}">
                <a16:creationId xmlns:a16="http://schemas.microsoft.com/office/drawing/2014/main" id="{0F61EA0A-F1E3-4A1E-A781-50BA0B821639}"/>
              </a:ext>
            </a:extLst>
          </p:cNvPr>
          <p:cNvSpPr/>
          <p:nvPr/>
        </p:nvSpPr>
        <p:spPr>
          <a:xfrm>
            <a:off x="1418979" y="3509570"/>
            <a:ext cx="411480" cy="3246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AF59F86-B36A-4477-A0E9-87FA1D4D57AA}"/>
              </a:ext>
            </a:extLst>
          </p:cNvPr>
          <p:cNvSpPr/>
          <p:nvPr/>
        </p:nvSpPr>
        <p:spPr>
          <a:xfrm>
            <a:off x="2652161" y="3023008"/>
            <a:ext cx="411480" cy="3246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F4D389C-ED19-4DBE-AE60-34B696138AC0}"/>
              </a:ext>
            </a:extLst>
          </p:cNvPr>
          <p:cNvSpPr/>
          <p:nvPr/>
        </p:nvSpPr>
        <p:spPr>
          <a:xfrm>
            <a:off x="596858" y="3987742"/>
            <a:ext cx="411480" cy="3246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6834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C46A7-44BD-182E-D05E-D6B01B701754}"/>
              </a:ext>
            </a:extLst>
          </p:cNvPr>
          <p:cNvSpPr>
            <a:spLocks noGrp="1"/>
          </p:cNvSpPr>
          <p:nvPr>
            <p:ph type="title"/>
          </p:nvPr>
        </p:nvSpPr>
        <p:spPr/>
        <p:txBody>
          <a:bodyPr/>
          <a:lstStyle/>
          <a:p>
            <a:pPr algn="ctr"/>
            <a:r>
              <a:rPr lang="en-US" dirty="0"/>
              <a:t>Riparian Area</a:t>
            </a:r>
            <a:endParaRPr lang="en-CA" dirty="0"/>
          </a:p>
        </p:txBody>
      </p:sp>
      <p:pic>
        <p:nvPicPr>
          <p:cNvPr id="1026" name="Picture 2" descr="Water Ways — Oliver &amp; District Heritage Society">
            <a:extLst>
              <a:ext uri="{FF2B5EF4-FFF2-40B4-BE49-F238E27FC236}">
                <a16:creationId xmlns:a16="http://schemas.microsoft.com/office/drawing/2014/main" id="{9BE264FF-580E-3792-F221-C96EA132B6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471" y="1813678"/>
            <a:ext cx="7319058" cy="4363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2592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mammal&#10;&#10;Description automatically generated">
            <a:extLst>
              <a:ext uri="{FF2B5EF4-FFF2-40B4-BE49-F238E27FC236}">
                <a16:creationId xmlns:a16="http://schemas.microsoft.com/office/drawing/2014/main" id="{075F3CF0-5FC7-C5D0-1252-4C115E0B992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25773"/>
            <a:ext cx="5898776" cy="4424082"/>
          </a:xfrm>
          <a:prstGeom prst="rect">
            <a:avLst/>
          </a:prstGeom>
        </p:spPr>
      </p:pic>
      <p:pic>
        <p:nvPicPr>
          <p:cNvPr id="9" name="Picture 8" descr="A picture containing grass, outdoor, mammal, black&#10;&#10;Description automatically generated">
            <a:extLst>
              <a:ext uri="{FF2B5EF4-FFF2-40B4-BE49-F238E27FC236}">
                <a16:creationId xmlns:a16="http://schemas.microsoft.com/office/drawing/2014/main" id="{C66E07EB-C1FE-86BD-E51F-CEF4745FF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810000"/>
            <a:ext cx="4572000" cy="3048000"/>
          </a:xfrm>
          <a:prstGeom prst="rect">
            <a:avLst/>
          </a:prstGeom>
        </p:spPr>
      </p:pic>
      <p:pic>
        <p:nvPicPr>
          <p:cNvPr id="13" name="Picture 12" descr="A bug on the ground&#10;&#10;Description automatically generated with medium confidence">
            <a:extLst>
              <a:ext uri="{FF2B5EF4-FFF2-40B4-BE49-F238E27FC236}">
                <a16:creationId xmlns:a16="http://schemas.microsoft.com/office/drawing/2014/main" id="{69058E4F-10B2-2632-538F-77F5E88E03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771090"/>
            <a:ext cx="4839070" cy="6452093"/>
          </a:xfrm>
          <a:prstGeom prst="rect">
            <a:avLst/>
          </a:prstGeom>
        </p:spPr>
      </p:pic>
      <p:pic>
        <p:nvPicPr>
          <p:cNvPr id="11" name="Picture 10" descr="A picture containing grass, outdoor, tree, frog&#10;&#10;Description automatically generated">
            <a:extLst>
              <a:ext uri="{FF2B5EF4-FFF2-40B4-BE49-F238E27FC236}">
                <a16:creationId xmlns:a16="http://schemas.microsoft.com/office/drawing/2014/main" id="{548BDB96-BDA3-8437-C896-E74398F35A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4070" y="-25773"/>
            <a:ext cx="6773333" cy="3810000"/>
          </a:xfrm>
          <a:prstGeom prst="rect">
            <a:avLst/>
          </a:prstGeom>
        </p:spPr>
      </p:pic>
    </p:spTree>
    <p:extLst>
      <p:ext uri="{BB962C8B-B14F-4D97-AF65-F5344CB8AC3E}">
        <p14:creationId xmlns:p14="http://schemas.microsoft.com/office/powerpoint/2010/main" val="1531481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catter chart&#10;&#10;Description automatically generated">
            <a:extLst>
              <a:ext uri="{FF2B5EF4-FFF2-40B4-BE49-F238E27FC236}">
                <a16:creationId xmlns:a16="http://schemas.microsoft.com/office/drawing/2014/main" id="{92C75CD6-EE2B-4ED4-2EEF-9C5C793CC1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283" y="880707"/>
            <a:ext cx="8659433" cy="5096586"/>
          </a:xfrm>
          <a:prstGeom prst="rect">
            <a:avLst/>
          </a:prstGeom>
        </p:spPr>
      </p:pic>
    </p:spTree>
    <p:extLst>
      <p:ext uri="{BB962C8B-B14F-4D97-AF65-F5344CB8AC3E}">
        <p14:creationId xmlns:p14="http://schemas.microsoft.com/office/powerpoint/2010/main" val="3511002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F5166-FFC2-483B-8988-454988DA51BF}"/>
              </a:ext>
            </a:extLst>
          </p:cNvPr>
          <p:cNvSpPr>
            <a:spLocks noGrp="1"/>
          </p:cNvSpPr>
          <p:nvPr>
            <p:ph type="title"/>
          </p:nvPr>
        </p:nvSpPr>
        <p:spPr>
          <a:xfrm>
            <a:off x="293533" y="320675"/>
            <a:ext cx="8555615" cy="1325563"/>
          </a:xfrm>
        </p:spPr>
        <p:txBody>
          <a:bodyPr>
            <a:normAutofit/>
          </a:bodyPr>
          <a:lstStyle/>
          <a:p>
            <a:r>
              <a:rPr lang="en-CA" sz="4700" dirty="0">
                <a:latin typeface="Ubuntu" panose="020B0504030602030204" pitchFamily="34" charset="0"/>
              </a:rPr>
              <a:t>Riparian Health Action Plan</a:t>
            </a:r>
          </a:p>
        </p:txBody>
      </p:sp>
      <p:graphicFrame>
        <p:nvGraphicFramePr>
          <p:cNvPr id="5" name="Content Placeholder 2">
            <a:extLst>
              <a:ext uri="{FF2B5EF4-FFF2-40B4-BE49-F238E27FC236}">
                <a16:creationId xmlns:a16="http://schemas.microsoft.com/office/drawing/2014/main" id="{F9088781-8E0C-4041-8FF4-46869E8BDAB4}"/>
              </a:ext>
            </a:extLst>
          </p:cNvPr>
          <p:cNvGraphicFramePr>
            <a:graphicFrameLocks noGrp="1"/>
          </p:cNvGraphicFramePr>
          <p:nvPr>
            <p:ph idx="1"/>
          </p:nvPr>
        </p:nvGraphicFramePr>
        <p:xfrm>
          <a:off x="293534" y="1825625"/>
          <a:ext cx="855561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Logo&#10;&#10;Description automatically generated">
            <a:extLst>
              <a:ext uri="{FF2B5EF4-FFF2-40B4-BE49-F238E27FC236}">
                <a16:creationId xmlns:a16="http://schemas.microsoft.com/office/drawing/2014/main" id="{6784A32B-BB92-0A7F-9E7B-9A47400E0B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82526" y="4250770"/>
            <a:ext cx="1974826" cy="1325910"/>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D328EF9D-0650-5294-40E5-904F3B1BD65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297416" y="4200815"/>
            <a:ext cx="1089691" cy="1402619"/>
          </a:xfrm>
          <a:prstGeom prst="rect">
            <a:avLst/>
          </a:prstGeom>
        </p:spPr>
      </p:pic>
      <p:sp>
        <p:nvSpPr>
          <p:cNvPr id="7" name="Star: 5 Points 6">
            <a:extLst>
              <a:ext uri="{FF2B5EF4-FFF2-40B4-BE49-F238E27FC236}">
                <a16:creationId xmlns:a16="http://schemas.microsoft.com/office/drawing/2014/main" id="{7797C069-8C45-0E1B-97FF-D44AEB2AC62F}"/>
              </a:ext>
            </a:extLst>
          </p:cNvPr>
          <p:cNvSpPr/>
          <p:nvPr/>
        </p:nvSpPr>
        <p:spPr>
          <a:xfrm>
            <a:off x="4334079" y="4519749"/>
            <a:ext cx="1169737" cy="1056931"/>
          </a:xfrm>
          <a:prstGeom prst="star5">
            <a:avLst/>
          </a:prstGeom>
          <a:solidFill>
            <a:srgbClr val="75A33D"/>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8" name="Content Placeholder 2">
            <a:extLst>
              <a:ext uri="{FF2B5EF4-FFF2-40B4-BE49-F238E27FC236}">
                <a16:creationId xmlns:a16="http://schemas.microsoft.com/office/drawing/2014/main" id="{0E94F501-FB7D-EABE-627F-E63C9719A854}"/>
              </a:ext>
            </a:extLst>
          </p:cNvPr>
          <p:cNvSpPr txBox="1">
            <a:spLocks/>
          </p:cNvSpPr>
          <p:nvPr/>
        </p:nvSpPr>
        <p:spPr>
          <a:xfrm>
            <a:off x="4456552" y="4954486"/>
            <a:ext cx="977818" cy="342848"/>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6198"/>
                </a:solidFill>
                <a:latin typeface="Ebrima" panose="02000000000000000000" pitchFamily="2" charset="0"/>
                <a:ea typeface="Ebrima" panose="02000000000000000000" pitchFamily="2" charset="0"/>
                <a:cs typeface="Ebrima"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6198"/>
                </a:solidFill>
                <a:latin typeface="Ebrima" panose="02000000000000000000" pitchFamily="2" charset="0"/>
                <a:ea typeface="Ebrima" panose="02000000000000000000" pitchFamily="2" charset="0"/>
                <a:cs typeface="Ebrima"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6198"/>
                </a:solidFill>
                <a:latin typeface="Ebrima" panose="02000000000000000000" pitchFamily="2" charset="0"/>
                <a:ea typeface="Ebrima" panose="02000000000000000000" pitchFamily="2" charset="0"/>
                <a:cs typeface="Ebrima"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6198"/>
                </a:solidFill>
                <a:latin typeface="Ebrima" panose="02000000000000000000" pitchFamily="2" charset="0"/>
                <a:ea typeface="Ebrima" panose="02000000000000000000" pitchFamily="2" charset="0"/>
                <a:cs typeface="Ebrima"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6198"/>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sz="2000" dirty="0">
                <a:solidFill>
                  <a:schemeClr val="bg1"/>
                </a:solidFill>
              </a:rPr>
              <a:t>65% Target</a:t>
            </a:r>
          </a:p>
        </p:txBody>
      </p:sp>
      <p:grpSp>
        <p:nvGrpSpPr>
          <p:cNvPr id="12" name="Google Shape;340;p39">
            <a:extLst>
              <a:ext uri="{FF2B5EF4-FFF2-40B4-BE49-F238E27FC236}">
                <a16:creationId xmlns:a16="http://schemas.microsoft.com/office/drawing/2014/main" id="{91650A02-2B07-8CB3-4BEB-66CC5F7E99FC}"/>
              </a:ext>
            </a:extLst>
          </p:cNvPr>
          <p:cNvGrpSpPr>
            <a:grpSpLocks noChangeAspect="1"/>
          </p:cNvGrpSpPr>
          <p:nvPr/>
        </p:nvGrpSpPr>
        <p:grpSpPr>
          <a:xfrm>
            <a:off x="538611" y="4573080"/>
            <a:ext cx="787670" cy="950267"/>
            <a:chOff x="351169" y="1956638"/>
            <a:chExt cx="2467577" cy="2898413"/>
          </a:xfrm>
        </p:grpSpPr>
        <p:pic>
          <p:nvPicPr>
            <p:cNvPr id="13" name="Google Shape;341;p39">
              <a:extLst>
                <a:ext uri="{FF2B5EF4-FFF2-40B4-BE49-F238E27FC236}">
                  <a16:creationId xmlns:a16="http://schemas.microsoft.com/office/drawing/2014/main" id="{51A7C38A-5788-C756-FBBA-1E8841484D79}"/>
                </a:ext>
              </a:extLst>
            </p:cNvPr>
            <p:cNvPicPr preferRelativeResize="0"/>
            <p:nvPr/>
          </p:nvPicPr>
          <p:blipFill rotWithShape="1">
            <a:blip r:embed="rId9">
              <a:alphaModFix/>
            </a:blip>
            <a:srcRect t="1765" b="1765"/>
            <a:stretch/>
          </p:blipFill>
          <p:spPr>
            <a:xfrm>
              <a:off x="351169" y="1956638"/>
              <a:ext cx="2467577" cy="2898413"/>
            </a:xfrm>
            <a:prstGeom prst="rect">
              <a:avLst/>
            </a:prstGeom>
            <a:noFill/>
            <a:ln>
              <a:noFill/>
            </a:ln>
          </p:spPr>
        </p:pic>
        <p:pic>
          <p:nvPicPr>
            <p:cNvPr id="14" name="Google Shape;342;p39">
              <a:extLst>
                <a:ext uri="{FF2B5EF4-FFF2-40B4-BE49-F238E27FC236}">
                  <a16:creationId xmlns:a16="http://schemas.microsoft.com/office/drawing/2014/main" id="{C20AE289-2FC8-314F-A44E-B8B4CBD1A640}"/>
                </a:ext>
              </a:extLst>
            </p:cNvPr>
            <p:cNvPicPr preferRelativeResize="0"/>
            <p:nvPr/>
          </p:nvPicPr>
          <p:blipFill>
            <a:blip r:embed="rId10">
              <a:alphaModFix/>
            </a:blip>
            <a:stretch>
              <a:fillRect/>
            </a:stretch>
          </p:blipFill>
          <p:spPr>
            <a:xfrm>
              <a:off x="1854442" y="4347750"/>
              <a:ext cx="564022" cy="431100"/>
            </a:xfrm>
            <a:prstGeom prst="rect">
              <a:avLst/>
            </a:prstGeom>
            <a:noFill/>
            <a:ln>
              <a:noFill/>
            </a:ln>
          </p:spPr>
        </p:pic>
      </p:grpSp>
      <p:pic>
        <p:nvPicPr>
          <p:cNvPr id="18" name="Picture 17">
            <a:extLst>
              <a:ext uri="{FF2B5EF4-FFF2-40B4-BE49-F238E27FC236}">
                <a16:creationId xmlns:a16="http://schemas.microsoft.com/office/drawing/2014/main" id="{716E26A4-BFF3-7FAC-A335-324707841BFC}"/>
              </a:ext>
            </a:extLst>
          </p:cNvPr>
          <p:cNvPicPr>
            <a:picLocks noChangeAspect="1"/>
          </p:cNvPicPr>
          <p:nvPr/>
        </p:nvPicPr>
        <p:blipFill>
          <a:blip r:embed="rId11"/>
          <a:stretch>
            <a:fillRect/>
          </a:stretch>
        </p:blipFill>
        <p:spPr>
          <a:xfrm>
            <a:off x="1498968" y="4646962"/>
            <a:ext cx="1106651" cy="710062"/>
          </a:xfrm>
          <a:prstGeom prst="rect">
            <a:avLst/>
          </a:prstGeom>
        </p:spPr>
      </p:pic>
      <p:sp>
        <p:nvSpPr>
          <p:cNvPr id="20" name="TextBox 19">
            <a:extLst>
              <a:ext uri="{FF2B5EF4-FFF2-40B4-BE49-F238E27FC236}">
                <a16:creationId xmlns:a16="http://schemas.microsoft.com/office/drawing/2014/main" id="{29C986D6-E951-3032-DD58-D86DDBD0113E}"/>
              </a:ext>
            </a:extLst>
          </p:cNvPr>
          <p:cNvSpPr txBox="1"/>
          <p:nvPr/>
        </p:nvSpPr>
        <p:spPr>
          <a:xfrm>
            <a:off x="1264584" y="3130842"/>
            <a:ext cx="620554" cy="369332"/>
          </a:xfrm>
          <a:prstGeom prst="rect">
            <a:avLst/>
          </a:prstGeom>
          <a:noFill/>
        </p:spPr>
        <p:txBody>
          <a:bodyPr wrap="none" rtlCol="0">
            <a:spAutoFit/>
          </a:bodyPr>
          <a:lstStyle/>
          <a:p>
            <a:r>
              <a:rPr lang="en-US" dirty="0">
                <a:solidFill>
                  <a:schemeClr val="bg1"/>
                </a:solidFill>
              </a:rPr>
              <a:t>Data</a:t>
            </a:r>
            <a:endParaRPr lang="en-CA" dirty="0">
              <a:solidFill>
                <a:schemeClr val="bg1"/>
              </a:solidFill>
            </a:endParaRPr>
          </a:p>
        </p:txBody>
      </p:sp>
      <p:sp>
        <p:nvSpPr>
          <p:cNvPr id="21" name="TextBox 20">
            <a:extLst>
              <a:ext uri="{FF2B5EF4-FFF2-40B4-BE49-F238E27FC236}">
                <a16:creationId xmlns:a16="http://schemas.microsoft.com/office/drawing/2014/main" id="{A45DC42B-FD11-77AD-4229-2F8952A23094}"/>
              </a:ext>
            </a:extLst>
          </p:cNvPr>
          <p:cNvSpPr txBox="1"/>
          <p:nvPr/>
        </p:nvSpPr>
        <p:spPr>
          <a:xfrm>
            <a:off x="4092414" y="3072842"/>
            <a:ext cx="728276" cy="369332"/>
          </a:xfrm>
          <a:prstGeom prst="rect">
            <a:avLst/>
          </a:prstGeom>
          <a:noFill/>
        </p:spPr>
        <p:txBody>
          <a:bodyPr wrap="none" rtlCol="0">
            <a:spAutoFit/>
          </a:bodyPr>
          <a:lstStyle/>
          <a:p>
            <a:r>
              <a:rPr lang="en-US" dirty="0">
                <a:solidFill>
                  <a:schemeClr val="bg1"/>
                </a:solidFill>
              </a:rPr>
              <a:t>Policy</a:t>
            </a:r>
            <a:endParaRPr lang="en-CA" dirty="0">
              <a:solidFill>
                <a:schemeClr val="bg1"/>
              </a:solidFill>
            </a:endParaRPr>
          </a:p>
        </p:txBody>
      </p:sp>
      <p:sp>
        <p:nvSpPr>
          <p:cNvPr id="22" name="TextBox 21">
            <a:extLst>
              <a:ext uri="{FF2B5EF4-FFF2-40B4-BE49-F238E27FC236}">
                <a16:creationId xmlns:a16="http://schemas.microsoft.com/office/drawing/2014/main" id="{22B4B4BD-1661-44EC-22B7-9C6FE424F2E8}"/>
              </a:ext>
            </a:extLst>
          </p:cNvPr>
          <p:cNvSpPr txBox="1"/>
          <p:nvPr/>
        </p:nvSpPr>
        <p:spPr>
          <a:xfrm>
            <a:off x="6862267" y="3072842"/>
            <a:ext cx="788999" cy="369332"/>
          </a:xfrm>
          <a:prstGeom prst="rect">
            <a:avLst/>
          </a:prstGeom>
          <a:noFill/>
        </p:spPr>
        <p:txBody>
          <a:bodyPr wrap="none" rtlCol="0">
            <a:spAutoFit/>
          </a:bodyPr>
          <a:lstStyle/>
          <a:p>
            <a:r>
              <a:rPr lang="en-US" dirty="0">
                <a:solidFill>
                  <a:schemeClr val="bg1"/>
                </a:solidFill>
              </a:rPr>
              <a:t>Action</a:t>
            </a:r>
            <a:endParaRPr lang="en-CA" dirty="0">
              <a:solidFill>
                <a:schemeClr val="bg1"/>
              </a:solidFill>
            </a:endParaRPr>
          </a:p>
        </p:txBody>
      </p:sp>
      <p:pic>
        <p:nvPicPr>
          <p:cNvPr id="1026" name="Picture 2">
            <a:extLst>
              <a:ext uri="{FF2B5EF4-FFF2-40B4-BE49-F238E27FC236}">
                <a16:creationId xmlns:a16="http://schemas.microsoft.com/office/drawing/2014/main" id="{2A2018A7-5842-C868-9DB9-097CE299D727}"/>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7833603" y="3257508"/>
            <a:ext cx="10763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4211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FCD83-6EE6-4D83-936D-40A2F30CC86F}"/>
              </a:ext>
            </a:extLst>
          </p:cNvPr>
          <p:cNvSpPr>
            <a:spLocks noGrp="1"/>
          </p:cNvSpPr>
          <p:nvPr>
            <p:ph type="title"/>
          </p:nvPr>
        </p:nvSpPr>
        <p:spPr>
          <a:xfrm>
            <a:off x="445770" y="1209086"/>
            <a:ext cx="2907636" cy="4064925"/>
          </a:xfrm>
        </p:spPr>
        <p:txBody>
          <a:bodyPr anchor="ctr">
            <a:normAutofit/>
          </a:bodyPr>
          <a:lstStyle/>
          <a:p>
            <a:r>
              <a:rPr lang="en-CA" dirty="0">
                <a:latin typeface="Ubuntu" panose="020B0504030602030204" pitchFamily="34" charset="0"/>
              </a:rPr>
              <a:t>Riparian 101 + 102 Training</a:t>
            </a:r>
          </a:p>
        </p:txBody>
      </p:sp>
      <p:graphicFrame>
        <p:nvGraphicFramePr>
          <p:cNvPr id="5" name="Content Placeholder 2">
            <a:extLst>
              <a:ext uri="{FF2B5EF4-FFF2-40B4-BE49-F238E27FC236}">
                <a16:creationId xmlns:a16="http://schemas.microsoft.com/office/drawing/2014/main" id="{8DB1087B-9146-4BEE-860B-823556822FC8}"/>
              </a:ext>
            </a:extLst>
          </p:cNvPr>
          <p:cNvGraphicFramePr>
            <a:graphicFrameLocks noGrp="1"/>
          </p:cNvGraphicFramePr>
          <p:nvPr>
            <p:ph idx="1"/>
            <p:extLst>
              <p:ext uri="{D42A27DB-BD31-4B8C-83A1-F6EECF244321}">
                <p14:modId xmlns:p14="http://schemas.microsoft.com/office/powerpoint/2010/main" val="759616258"/>
              </p:ext>
            </p:extLst>
          </p:nvPr>
        </p:nvGraphicFramePr>
        <p:xfrm>
          <a:off x="4210812" y="457200"/>
          <a:ext cx="4588002" cy="569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C957601C-5622-46D9-BE74-2D9B70740224}"/>
              </a:ext>
            </a:extLst>
          </p:cNvPr>
          <p:cNvPicPr>
            <a:picLocks noChangeAspect="1"/>
          </p:cNvPicPr>
          <p:nvPr/>
        </p:nvPicPr>
        <p:blipFill rotWithShape="1">
          <a:blip r:embed="rId8"/>
          <a:srcRect l="36101" t="18415" r="52334" b="68334"/>
          <a:stretch/>
        </p:blipFill>
        <p:spPr>
          <a:xfrm>
            <a:off x="186814" y="188720"/>
            <a:ext cx="3166592" cy="2040731"/>
          </a:xfrm>
          <a:prstGeom prst="rect">
            <a:avLst/>
          </a:prstGeom>
          <a:ln w="25400">
            <a:noFill/>
          </a:ln>
        </p:spPr>
      </p:pic>
    </p:spTree>
    <p:extLst>
      <p:ext uri="{BB962C8B-B14F-4D97-AF65-F5344CB8AC3E}">
        <p14:creationId xmlns:p14="http://schemas.microsoft.com/office/powerpoint/2010/main" val="198879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iagram&#10;&#10;Description automatically generated">
            <a:extLst>
              <a:ext uri="{FF2B5EF4-FFF2-40B4-BE49-F238E27FC236}">
                <a16:creationId xmlns:a16="http://schemas.microsoft.com/office/drawing/2014/main" id="{3E8FE482-D3BC-1B60-33B3-F598F9FFB0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73100" cy="5970494"/>
          </a:xfrm>
          <a:prstGeom prst="rect">
            <a:avLst/>
          </a:prstGeom>
        </p:spPr>
      </p:pic>
    </p:spTree>
    <p:extLst>
      <p:ext uri="{BB962C8B-B14F-4D97-AF65-F5344CB8AC3E}">
        <p14:creationId xmlns:p14="http://schemas.microsoft.com/office/powerpoint/2010/main" val="372841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176305BA-DA98-BC8D-B0A5-1CB7605F54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635" y="0"/>
            <a:ext cx="7537153" cy="6025523"/>
          </a:xfrm>
          <a:prstGeom prst="rect">
            <a:avLst/>
          </a:prstGeom>
        </p:spPr>
      </p:pic>
    </p:spTree>
    <p:extLst>
      <p:ext uri="{BB962C8B-B14F-4D97-AF65-F5344CB8AC3E}">
        <p14:creationId xmlns:p14="http://schemas.microsoft.com/office/powerpoint/2010/main" val="91170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C0355-2FA3-8AF9-E52B-7C75302C6685}"/>
              </a:ext>
            </a:extLst>
          </p:cNvPr>
          <p:cNvSpPr>
            <a:spLocks noGrp="1"/>
          </p:cNvSpPr>
          <p:nvPr>
            <p:ph type="title"/>
          </p:nvPr>
        </p:nvSpPr>
        <p:spPr>
          <a:xfrm>
            <a:off x="720968" y="0"/>
            <a:ext cx="7789619" cy="4703885"/>
          </a:xfrm>
        </p:spPr>
        <p:txBody>
          <a:bodyPr anchor="ctr">
            <a:normAutofit/>
          </a:bodyPr>
          <a:lstStyle/>
          <a:p>
            <a:endParaRPr lang="en-US" dirty="0"/>
          </a:p>
        </p:txBody>
      </p:sp>
      <p:sp>
        <p:nvSpPr>
          <p:cNvPr id="4" name="Title 1">
            <a:extLst>
              <a:ext uri="{FF2B5EF4-FFF2-40B4-BE49-F238E27FC236}">
                <a16:creationId xmlns:a16="http://schemas.microsoft.com/office/drawing/2014/main" id="{D5180AFA-1A4D-0C5E-A83A-24234CD857BD}"/>
              </a:ext>
            </a:extLst>
          </p:cNvPr>
          <p:cNvSpPr txBox="1">
            <a:spLocks/>
          </p:cNvSpPr>
          <p:nvPr/>
        </p:nvSpPr>
        <p:spPr>
          <a:xfrm>
            <a:off x="2082230" y="5289176"/>
            <a:ext cx="4979539" cy="1368774"/>
          </a:xfrm>
          <a:prstGeom prst="rect">
            <a:avLst/>
          </a:prstGeom>
          <a:solidFill>
            <a:srgbClr val="006198"/>
          </a:solidFill>
          <a:effectLst>
            <a:outerShdw blurRad="50800" dist="38100" dir="2700000" algn="tl" rotWithShape="0">
              <a:prstClr val="black">
                <a:alpha val="40000"/>
              </a:prstClr>
            </a:outerShdw>
          </a:effectLst>
        </p:spPr>
        <p:txBody>
          <a:bodyPr vert="horz" lIns="180000" tIns="45720" rIns="91440" bIns="45720" rtlCol="0" anchor="ctr">
            <a:normAutofit/>
          </a:bodyPr>
          <a:lstStyle>
            <a:lvl1pPr algn="l" defTabSz="914400" rtl="0" eaLnBrk="1" latinLnBrk="0" hangingPunct="1">
              <a:lnSpc>
                <a:spcPct val="90000"/>
              </a:lnSpc>
              <a:spcBef>
                <a:spcPct val="0"/>
              </a:spcBef>
              <a:buNone/>
              <a:defRPr sz="5400" kern="1200">
                <a:solidFill>
                  <a:schemeClr val="bg1"/>
                </a:solidFill>
                <a:latin typeface="Ebrima" panose="02000000000000000000" pitchFamily="2" charset="0"/>
                <a:ea typeface="Ebrima" panose="02000000000000000000" pitchFamily="2" charset="0"/>
                <a:cs typeface="Ebrima" panose="02000000000000000000" pitchFamily="2" charset="0"/>
              </a:defRPr>
            </a:lvl1pPr>
          </a:lstStyle>
          <a:p>
            <a:pPr algn="ctr"/>
            <a:r>
              <a:rPr lang="en-US" sz="2800" dirty="0">
                <a:solidFill>
                  <a:srgbClr val="FFB620"/>
                </a:solidFill>
                <a:latin typeface="Ubuntu" panose="020B0504030602030204" pitchFamily="34" charset="0"/>
              </a:rPr>
              <a:t>Upcoming Initiatives</a:t>
            </a:r>
          </a:p>
        </p:txBody>
      </p:sp>
      <p:pic>
        <p:nvPicPr>
          <p:cNvPr id="6" name="Picture 5" descr="A picture containing water, outdoor, sky, nature&#10;&#10;Description automatically generated">
            <a:extLst>
              <a:ext uri="{FF2B5EF4-FFF2-40B4-BE49-F238E27FC236}">
                <a16:creationId xmlns:a16="http://schemas.microsoft.com/office/drawing/2014/main" id="{0F73268F-1A45-DD38-E15C-9A0711C09DD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20968" y="0"/>
            <a:ext cx="6490447" cy="4703885"/>
          </a:xfrm>
          <a:prstGeom prst="rect">
            <a:avLst/>
          </a:prstGeom>
        </p:spPr>
      </p:pic>
    </p:spTree>
    <p:extLst>
      <p:ext uri="{BB962C8B-B14F-4D97-AF65-F5344CB8AC3E}">
        <p14:creationId xmlns:p14="http://schemas.microsoft.com/office/powerpoint/2010/main" val="3474693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33B37-2638-0986-E23F-0EC352491EA3}"/>
              </a:ext>
            </a:extLst>
          </p:cNvPr>
          <p:cNvSpPr>
            <a:spLocks noGrp="1"/>
          </p:cNvSpPr>
          <p:nvPr>
            <p:ph type="title"/>
          </p:nvPr>
        </p:nvSpPr>
        <p:spPr>
          <a:xfrm>
            <a:off x="0" y="0"/>
            <a:ext cx="9144000" cy="1323475"/>
          </a:xfrm>
        </p:spPr>
        <p:txBody>
          <a:bodyPr/>
          <a:lstStyle/>
          <a:p>
            <a:pPr algn="ctr"/>
            <a:r>
              <a:rPr lang="en-US" dirty="0">
                <a:latin typeface="Ubuntu" panose="020B0504030602030204" pitchFamily="34" charset="0"/>
              </a:rPr>
              <a:t>NSWA’s Wetland Strategy</a:t>
            </a:r>
          </a:p>
        </p:txBody>
      </p:sp>
      <p:sp>
        <p:nvSpPr>
          <p:cNvPr id="4" name="TextBox 3">
            <a:extLst>
              <a:ext uri="{FF2B5EF4-FFF2-40B4-BE49-F238E27FC236}">
                <a16:creationId xmlns:a16="http://schemas.microsoft.com/office/drawing/2014/main" id="{4C7F6AC9-C94D-89EB-0C7D-DAA7FFEAED14}"/>
              </a:ext>
            </a:extLst>
          </p:cNvPr>
          <p:cNvSpPr txBox="1"/>
          <p:nvPr/>
        </p:nvSpPr>
        <p:spPr>
          <a:xfrm>
            <a:off x="324997" y="2501554"/>
            <a:ext cx="8494006" cy="3539430"/>
          </a:xfrm>
          <a:prstGeom prst="rect">
            <a:avLst/>
          </a:prstGeom>
          <a:noFill/>
        </p:spPr>
        <p:txBody>
          <a:bodyPr wrap="square" rtlCol="0">
            <a:spAutoFit/>
          </a:bodyPr>
          <a:lstStyle/>
          <a:p>
            <a:r>
              <a:rPr lang="en-US" sz="1600" b="1" dirty="0">
                <a:solidFill>
                  <a:srgbClr val="006198"/>
                </a:solidFill>
                <a:latin typeface="Ubuntu" panose="020B0504030602030204" pitchFamily="34" charset="0"/>
              </a:rPr>
              <a:t>Purpose: </a:t>
            </a:r>
          </a:p>
          <a:p>
            <a:pPr marL="285750" indent="-285750">
              <a:buFont typeface="Arial" panose="020B0604020202020204" pitchFamily="34" charset="0"/>
              <a:buChar char="•"/>
            </a:pPr>
            <a:r>
              <a:rPr lang="en-US" sz="1600" dirty="0">
                <a:solidFill>
                  <a:srgbClr val="006198"/>
                </a:solidFill>
                <a:latin typeface="Ubuntu" panose="020B0504030602030204" pitchFamily="34" charset="0"/>
              </a:rPr>
              <a:t>Fill knowledge and capacity gaps, align wetland policy and planning, increase collaboration with stakeholders, provide educational opportunities, achieve the common goals of better conserving and restoring the wetlands in our watershed. </a:t>
            </a:r>
          </a:p>
          <a:p>
            <a:endParaRPr lang="en-US" sz="1600" dirty="0">
              <a:solidFill>
                <a:srgbClr val="006198"/>
              </a:solidFill>
              <a:latin typeface="Ubuntu" panose="020B0504030602030204" pitchFamily="34" charset="0"/>
            </a:endParaRPr>
          </a:p>
          <a:p>
            <a:r>
              <a:rPr lang="en-US" sz="1600" b="1" dirty="0">
                <a:solidFill>
                  <a:srgbClr val="006198"/>
                </a:solidFill>
                <a:latin typeface="Ubuntu" panose="020B0504030602030204" pitchFamily="34" charset="0"/>
              </a:rPr>
              <a:t>Current Initiatives:</a:t>
            </a:r>
          </a:p>
          <a:p>
            <a:pPr marL="285750" indent="-285750">
              <a:buFont typeface="Arial" panose="020B0604020202020204" pitchFamily="34" charset="0"/>
              <a:buChar char="•"/>
            </a:pPr>
            <a:r>
              <a:rPr lang="en-US" sz="1600" dirty="0">
                <a:solidFill>
                  <a:srgbClr val="006198"/>
                </a:solidFill>
                <a:latin typeface="Ubuntu" panose="020B0504030602030204" pitchFamily="34" charset="0"/>
              </a:rPr>
              <a:t>Complete an inventory of wetlands in the NSR watershed </a:t>
            </a:r>
          </a:p>
          <a:p>
            <a:r>
              <a:rPr lang="en-US" sz="1600" dirty="0">
                <a:solidFill>
                  <a:srgbClr val="006198"/>
                </a:solidFill>
                <a:latin typeface="Ubuntu" panose="020B0504030602030204" pitchFamily="34" charset="0"/>
              </a:rPr>
              <a:t>	(In process)</a:t>
            </a:r>
          </a:p>
          <a:p>
            <a:pPr marL="285750" indent="-285750">
              <a:buFont typeface="Arial" panose="020B0604020202020204" pitchFamily="34" charset="0"/>
              <a:buChar char="•"/>
            </a:pPr>
            <a:endParaRPr lang="en-US" sz="1600" dirty="0">
              <a:solidFill>
                <a:srgbClr val="006198"/>
              </a:solidFill>
              <a:latin typeface="Ubuntu" panose="020B0504030602030204" pitchFamily="34" charset="0"/>
            </a:endParaRPr>
          </a:p>
          <a:p>
            <a:pPr marL="285750" indent="-285750">
              <a:buFont typeface="Arial" panose="020B0604020202020204" pitchFamily="34" charset="0"/>
              <a:buChar char="•"/>
            </a:pPr>
            <a:r>
              <a:rPr lang="en-US" sz="1600" b="1" dirty="0">
                <a:solidFill>
                  <a:srgbClr val="006198"/>
                </a:solidFill>
                <a:latin typeface="Ubuntu" panose="020B0504030602030204" pitchFamily="34" charset="0"/>
              </a:rPr>
              <a:t>Wetland Day Forum </a:t>
            </a:r>
            <a:r>
              <a:rPr lang="en-US" sz="1600" dirty="0">
                <a:solidFill>
                  <a:srgbClr val="006198"/>
                </a:solidFill>
                <a:latin typeface="Ubuntu" panose="020B0504030602030204" pitchFamily="34" charset="0"/>
              </a:rPr>
              <a:t>– September 22, 2022 </a:t>
            </a:r>
          </a:p>
          <a:p>
            <a:r>
              <a:rPr lang="en-US" sz="1600" dirty="0">
                <a:solidFill>
                  <a:srgbClr val="006198"/>
                </a:solidFill>
                <a:latin typeface="Ubuntu" panose="020B0504030602030204" pitchFamily="34" charset="0"/>
              </a:rPr>
              <a:t>	(Save the date, registration coming soon)</a:t>
            </a:r>
          </a:p>
          <a:p>
            <a:pPr marL="285750" indent="-285750">
              <a:buFont typeface="Arial" panose="020B0604020202020204" pitchFamily="34" charset="0"/>
              <a:buChar char="•"/>
            </a:pPr>
            <a:endParaRPr lang="en-US" sz="1600" dirty="0">
              <a:solidFill>
                <a:srgbClr val="006198"/>
              </a:solidFill>
              <a:latin typeface="Ubuntu" panose="020B0504030602030204" pitchFamily="34" charset="0"/>
            </a:endParaRPr>
          </a:p>
          <a:p>
            <a:pPr marL="285750" indent="-285750">
              <a:buFont typeface="Arial" panose="020B0604020202020204" pitchFamily="34" charset="0"/>
              <a:buChar char="•"/>
            </a:pPr>
            <a:r>
              <a:rPr lang="en-US" sz="1600" b="1" dirty="0">
                <a:solidFill>
                  <a:srgbClr val="006198"/>
                </a:solidFill>
                <a:latin typeface="Ubuntu" panose="020B0504030602030204" pitchFamily="34" charset="0"/>
              </a:rPr>
              <a:t>Wetland Training Opportunity </a:t>
            </a:r>
          </a:p>
          <a:p>
            <a:r>
              <a:rPr lang="en-US" sz="1600" b="1" dirty="0">
                <a:solidFill>
                  <a:srgbClr val="006198"/>
                </a:solidFill>
                <a:latin typeface="Ubuntu" panose="020B0504030602030204" pitchFamily="34" charset="0"/>
              </a:rPr>
              <a:t>	</a:t>
            </a:r>
            <a:r>
              <a:rPr lang="en-US" sz="1600" dirty="0">
                <a:solidFill>
                  <a:srgbClr val="006198"/>
                </a:solidFill>
                <a:latin typeface="Ubuntu" panose="020B0504030602030204" pitchFamily="34" charset="0"/>
              </a:rPr>
              <a:t>(In process – Fall/Winter 2022)</a:t>
            </a:r>
          </a:p>
        </p:txBody>
      </p:sp>
      <p:pic>
        <p:nvPicPr>
          <p:cNvPr id="6" name="Picture 5">
            <a:extLst>
              <a:ext uri="{FF2B5EF4-FFF2-40B4-BE49-F238E27FC236}">
                <a16:creationId xmlns:a16="http://schemas.microsoft.com/office/drawing/2014/main" id="{BE3F7D86-5693-5C89-5551-CF7655187148}"/>
              </a:ext>
            </a:extLst>
          </p:cNvPr>
          <p:cNvPicPr>
            <a:picLocks noChangeAspect="1"/>
          </p:cNvPicPr>
          <p:nvPr/>
        </p:nvPicPr>
        <p:blipFill>
          <a:blip r:embed="rId3"/>
          <a:stretch>
            <a:fillRect/>
          </a:stretch>
        </p:blipFill>
        <p:spPr>
          <a:xfrm>
            <a:off x="0" y="1178080"/>
            <a:ext cx="9144000" cy="1323474"/>
          </a:xfrm>
          <a:prstGeom prst="rect">
            <a:avLst/>
          </a:prstGeom>
        </p:spPr>
      </p:pic>
    </p:spTree>
    <p:extLst>
      <p:ext uri="{BB962C8B-B14F-4D97-AF65-F5344CB8AC3E}">
        <p14:creationId xmlns:p14="http://schemas.microsoft.com/office/powerpoint/2010/main" val="856094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8AD7B-DE0D-4E34-9DB4-BA48B7279E9D}"/>
              </a:ext>
            </a:extLst>
          </p:cNvPr>
          <p:cNvSpPr>
            <a:spLocks noGrp="1"/>
          </p:cNvSpPr>
          <p:nvPr>
            <p:ph type="title"/>
          </p:nvPr>
        </p:nvSpPr>
        <p:spPr/>
        <p:txBody>
          <a:bodyPr/>
          <a:lstStyle/>
          <a:p>
            <a:pPr algn="ctr"/>
            <a:r>
              <a:rPr lang="en-CA" dirty="0">
                <a:latin typeface="Ubuntu" panose="020B0504030602030204" pitchFamily="34" charset="0"/>
              </a:rPr>
              <a:t>Watershed </a:t>
            </a:r>
          </a:p>
        </p:txBody>
      </p:sp>
      <p:pic>
        <p:nvPicPr>
          <p:cNvPr id="6146" name="Picture 2" descr="Image result for watershed funnel">
            <a:extLst>
              <a:ext uri="{FF2B5EF4-FFF2-40B4-BE49-F238E27FC236}">
                <a16:creationId xmlns:a16="http://schemas.microsoft.com/office/drawing/2014/main" id="{58214C83-F397-4821-A9BE-B88EDF20987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54516" y="1952898"/>
            <a:ext cx="2580891" cy="38085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95801EA-AF70-24E3-E83C-DC472B1BE780}"/>
              </a:ext>
            </a:extLst>
          </p:cNvPr>
          <p:cNvPicPr>
            <a:picLocks noChangeAspect="1"/>
          </p:cNvPicPr>
          <p:nvPr/>
        </p:nvPicPr>
        <p:blipFill>
          <a:blip r:embed="rId4"/>
          <a:stretch>
            <a:fillRect/>
          </a:stretch>
        </p:blipFill>
        <p:spPr>
          <a:xfrm>
            <a:off x="4151244" y="2537353"/>
            <a:ext cx="3632586" cy="3224103"/>
          </a:xfrm>
          <a:prstGeom prst="rect">
            <a:avLst/>
          </a:prstGeom>
        </p:spPr>
      </p:pic>
    </p:spTree>
    <p:extLst>
      <p:ext uri="{BB962C8B-B14F-4D97-AF65-F5344CB8AC3E}">
        <p14:creationId xmlns:p14="http://schemas.microsoft.com/office/powerpoint/2010/main" val="1031904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3B213-70AB-D17F-3BBC-80A17E3D0C67}"/>
              </a:ext>
            </a:extLst>
          </p:cNvPr>
          <p:cNvSpPr>
            <a:spLocks noGrp="1"/>
          </p:cNvSpPr>
          <p:nvPr>
            <p:ph type="title"/>
          </p:nvPr>
        </p:nvSpPr>
        <p:spPr/>
        <p:txBody>
          <a:bodyPr/>
          <a:lstStyle/>
          <a:p>
            <a:r>
              <a:rPr lang="en-US" dirty="0">
                <a:latin typeface="Ubuntu" panose="020B0504030602030204" pitchFamily="34" charset="0"/>
              </a:rPr>
              <a:t>Regional Lake Stewardship Project</a:t>
            </a:r>
          </a:p>
        </p:txBody>
      </p:sp>
      <p:pic>
        <p:nvPicPr>
          <p:cNvPr id="5" name="Content Placeholder 4" descr="A body of water with trees in the background&#10;&#10;Description automatically generated">
            <a:extLst>
              <a:ext uri="{FF2B5EF4-FFF2-40B4-BE49-F238E27FC236}">
                <a16:creationId xmlns:a16="http://schemas.microsoft.com/office/drawing/2014/main" id="{A4B17474-E7E2-86F8-0D33-4C56A1845360}"/>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2243013" y="2528553"/>
            <a:ext cx="4657974" cy="3493481"/>
          </a:xfrm>
          <a:prstGeom prst="ellipse">
            <a:avLst/>
          </a:prstGeom>
          <a:ln>
            <a:noFill/>
          </a:ln>
          <a:effectLst>
            <a:softEdge rad="112500"/>
          </a:effectLst>
        </p:spPr>
      </p:pic>
      <p:sp>
        <p:nvSpPr>
          <p:cNvPr id="6" name="TextBox 5">
            <a:extLst>
              <a:ext uri="{FF2B5EF4-FFF2-40B4-BE49-F238E27FC236}">
                <a16:creationId xmlns:a16="http://schemas.microsoft.com/office/drawing/2014/main" id="{54AEF502-47A8-9A2F-1115-9488C39F2E12}"/>
              </a:ext>
            </a:extLst>
          </p:cNvPr>
          <p:cNvSpPr txBox="1"/>
          <p:nvPr/>
        </p:nvSpPr>
        <p:spPr>
          <a:xfrm>
            <a:off x="6900987" y="2475023"/>
            <a:ext cx="2008094" cy="646331"/>
          </a:xfrm>
          <a:prstGeom prst="rect">
            <a:avLst/>
          </a:prstGeom>
          <a:noFill/>
        </p:spPr>
        <p:txBody>
          <a:bodyPr wrap="square" rtlCol="0">
            <a:spAutoFit/>
          </a:bodyPr>
          <a:lstStyle/>
          <a:p>
            <a:pPr algn="ctr"/>
            <a:r>
              <a:rPr lang="en-US" dirty="0">
                <a:solidFill>
                  <a:srgbClr val="006198"/>
                </a:solidFill>
                <a:latin typeface="Ubuntu" panose="020B0504030602030204" pitchFamily="34" charset="0"/>
              </a:rPr>
              <a:t>Aligned Communications</a:t>
            </a:r>
          </a:p>
        </p:txBody>
      </p:sp>
      <p:sp>
        <p:nvSpPr>
          <p:cNvPr id="7" name="TextBox 6">
            <a:extLst>
              <a:ext uri="{FF2B5EF4-FFF2-40B4-BE49-F238E27FC236}">
                <a16:creationId xmlns:a16="http://schemas.microsoft.com/office/drawing/2014/main" id="{CF28E8F5-6EDD-2945-A514-656C8D2852E1}"/>
              </a:ext>
            </a:extLst>
          </p:cNvPr>
          <p:cNvSpPr txBox="1"/>
          <p:nvPr/>
        </p:nvSpPr>
        <p:spPr>
          <a:xfrm>
            <a:off x="6651812" y="4333271"/>
            <a:ext cx="2243013" cy="923330"/>
          </a:xfrm>
          <a:prstGeom prst="rect">
            <a:avLst/>
          </a:prstGeom>
          <a:noFill/>
        </p:spPr>
        <p:txBody>
          <a:bodyPr wrap="square" rtlCol="0">
            <a:spAutoFit/>
          </a:bodyPr>
          <a:lstStyle/>
          <a:p>
            <a:pPr algn="ctr"/>
            <a:r>
              <a:rPr lang="en-US" dirty="0">
                <a:solidFill>
                  <a:srgbClr val="006198"/>
                </a:solidFill>
                <a:latin typeface="Ubuntu" panose="020B0504030602030204" pitchFamily="34" charset="0"/>
              </a:rPr>
              <a:t>Address communication gaps</a:t>
            </a:r>
          </a:p>
        </p:txBody>
      </p:sp>
      <p:sp>
        <p:nvSpPr>
          <p:cNvPr id="8" name="TextBox 7">
            <a:extLst>
              <a:ext uri="{FF2B5EF4-FFF2-40B4-BE49-F238E27FC236}">
                <a16:creationId xmlns:a16="http://schemas.microsoft.com/office/drawing/2014/main" id="{68550161-20EA-889F-FE0E-C396FC6C5835}"/>
              </a:ext>
            </a:extLst>
          </p:cNvPr>
          <p:cNvSpPr txBox="1"/>
          <p:nvPr/>
        </p:nvSpPr>
        <p:spPr>
          <a:xfrm>
            <a:off x="139798" y="2258760"/>
            <a:ext cx="2008094" cy="923330"/>
          </a:xfrm>
          <a:prstGeom prst="rect">
            <a:avLst/>
          </a:prstGeom>
          <a:noFill/>
        </p:spPr>
        <p:txBody>
          <a:bodyPr wrap="square" rtlCol="0">
            <a:spAutoFit/>
          </a:bodyPr>
          <a:lstStyle/>
          <a:p>
            <a:pPr algn="ctr"/>
            <a:r>
              <a:rPr lang="en-US" dirty="0">
                <a:solidFill>
                  <a:srgbClr val="006198"/>
                </a:solidFill>
                <a:latin typeface="Ubuntu" panose="020B0504030602030204" pitchFamily="34" charset="0"/>
              </a:rPr>
              <a:t>Educational restoration projects</a:t>
            </a:r>
          </a:p>
        </p:txBody>
      </p:sp>
      <p:sp>
        <p:nvSpPr>
          <p:cNvPr id="9" name="TextBox 8">
            <a:extLst>
              <a:ext uri="{FF2B5EF4-FFF2-40B4-BE49-F238E27FC236}">
                <a16:creationId xmlns:a16="http://schemas.microsoft.com/office/drawing/2014/main" id="{C885199C-D496-15E5-F217-B219984C0BBE}"/>
              </a:ext>
            </a:extLst>
          </p:cNvPr>
          <p:cNvSpPr txBox="1"/>
          <p:nvPr/>
        </p:nvSpPr>
        <p:spPr>
          <a:xfrm>
            <a:off x="78663" y="4552020"/>
            <a:ext cx="2243013" cy="646331"/>
          </a:xfrm>
          <a:prstGeom prst="rect">
            <a:avLst/>
          </a:prstGeom>
          <a:noFill/>
        </p:spPr>
        <p:txBody>
          <a:bodyPr wrap="square" rtlCol="0">
            <a:spAutoFit/>
          </a:bodyPr>
          <a:lstStyle/>
          <a:p>
            <a:r>
              <a:rPr lang="en-US" dirty="0">
                <a:solidFill>
                  <a:srgbClr val="006198"/>
                </a:solidFill>
                <a:latin typeface="Ubuntu" panose="020B0504030602030204" pitchFamily="34" charset="0"/>
              </a:rPr>
              <a:t>Support water quality monitoring</a:t>
            </a:r>
          </a:p>
        </p:txBody>
      </p:sp>
      <p:sp>
        <p:nvSpPr>
          <p:cNvPr id="12" name="TextBox 11">
            <a:extLst>
              <a:ext uri="{FF2B5EF4-FFF2-40B4-BE49-F238E27FC236}">
                <a16:creationId xmlns:a16="http://schemas.microsoft.com/office/drawing/2014/main" id="{EB976A1E-847F-50E9-F4A1-BF6C0F163E6B}"/>
              </a:ext>
            </a:extLst>
          </p:cNvPr>
          <p:cNvSpPr txBox="1"/>
          <p:nvPr/>
        </p:nvSpPr>
        <p:spPr>
          <a:xfrm>
            <a:off x="3365329" y="1898190"/>
            <a:ext cx="2413342" cy="369332"/>
          </a:xfrm>
          <a:prstGeom prst="rect">
            <a:avLst/>
          </a:prstGeom>
          <a:noFill/>
        </p:spPr>
        <p:txBody>
          <a:bodyPr wrap="square" rtlCol="0">
            <a:spAutoFit/>
          </a:bodyPr>
          <a:lstStyle/>
          <a:p>
            <a:pPr algn="ctr"/>
            <a:r>
              <a:rPr lang="en-US" dirty="0">
                <a:solidFill>
                  <a:srgbClr val="006198"/>
                </a:solidFill>
                <a:latin typeface="Ubuntu" panose="020B0504030602030204" pitchFamily="34" charset="0"/>
              </a:rPr>
              <a:t>Engaging workshops</a:t>
            </a:r>
          </a:p>
        </p:txBody>
      </p:sp>
      <p:cxnSp>
        <p:nvCxnSpPr>
          <p:cNvPr id="14" name="Straight Arrow Connector 13">
            <a:extLst>
              <a:ext uri="{FF2B5EF4-FFF2-40B4-BE49-F238E27FC236}">
                <a16:creationId xmlns:a16="http://schemas.microsoft.com/office/drawing/2014/main" id="{03F57372-2C23-3381-DA56-D9772D5FB0A3}"/>
              </a:ext>
            </a:extLst>
          </p:cNvPr>
          <p:cNvCxnSpPr/>
          <p:nvPr/>
        </p:nvCxnSpPr>
        <p:spPr>
          <a:xfrm flipV="1">
            <a:off x="6651812" y="3121354"/>
            <a:ext cx="914400" cy="3076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D8D470D-2F8D-81E8-6AA3-A28CB3E701CE}"/>
              </a:ext>
            </a:extLst>
          </p:cNvPr>
          <p:cNvCxnSpPr/>
          <p:nvPr/>
        </p:nvCxnSpPr>
        <p:spPr>
          <a:xfrm flipV="1">
            <a:off x="6029574" y="5171135"/>
            <a:ext cx="914400" cy="3076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D3F0B04-E280-2B8E-FDB0-86F6BA9E0F2B}"/>
              </a:ext>
            </a:extLst>
          </p:cNvPr>
          <p:cNvCxnSpPr>
            <a:cxnSpLocks/>
          </p:cNvCxnSpPr>
          <p:nvPr/>
        </p:nvCxnSpPr>
        <p:spPr>
          <a:xfrm flipV="1">
            <a:off x="4464424" y="2244215"/>
            <a:ext cx="0" cy="4923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1CEA3F6-21D8-9146-D210-BF92C19D3B4D}"/>
              </a:ext>
            </a:extLst>
          </p:cNvPr>
          <p:cNvCxnSpPr>
            <a:cxnSpLocks/>
          </p:cNvCxnSpPr>
          <p:nvPr/>
        </p:nvCxnSpPr>
        <p:spPr>
          <a:xfrm flipH="1" flipV="1">
            <a:off x="1731107" y="3079679"/>
            <a:ext cx="669816" cy="3987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90F0818-5833-74D9-3468-613F152D514A}"/>
              </a:ext>
            </a:extLst>
          </p:cNvPr>
          <p:cNvCxnSpPr>
            <a:cxnSpLocks/>
          </p:cNvCxnSpPr>
          <p:nvPr/>
        </p:nvCxnSpPr>
        <p:spPr>
          <a:xfrm flipH="1" flipV="1">
            <a:off x="2146055" y="5120091"/>
            <a:ext cx="859142" cy="3392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25204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BCDD1-D80C-4C3B-840D-702AEAFFCBD9}"/>
              </a:ext>
            </a:extLst>
          </p:cNvPr>
          <p:cNvSpPr>
            <a:spLocks noGrp="1"/>
          </p:cNvSpPr>
          <p:nvPr>
            <p:ph type="title"/>
          </p:nvPr>
        </p:nvSpPr>
        <p:spPr/>
        <p:txBody>
          <a:bodyPr>
            <a:normAutofit/>
          </a:bodyPr>
          <a:lstStyle/>
          <a:p>
            <a:pPr algn="ctr"/>
            <a:r>
              <a:rPr lang="en-CA" dirty="0">
                <a:latin typeface="Ubuntu" panose="020B0504030602030204" pitchFamily="34" charset="0"/>
              </a:rPr>
              <a:t>Outreach + Education</a:t>
            </a:r>
          </a:p>
        </p:txBody>
      </p:sp>
      <p:sp>
        <p:nvSpPr>
          <p:cNvPr id="3" name="Content Placeholder 2">
            <a:extLst>
              <a:ext uri="{FF2B5EF4-FFF2-40B4-BE49-F238E27FC236}">
                <a16:creationId xmlns:a16="http://schemas.microsoft.com/office/drawing/2014/main" id="{5B0EB8F0-A6DF-44CE-A470-63BFEC97A907}"/>
              </a:ext>
            </a:extLst>
          </p:cNvPr>
          <p:cNvSpPr>
            <a:spLocks noGrp="1"/>
          </p:cNvSpPr>
          <p:nvPr>
            <p:ph idx="1"/>
          </p:nvPr>
        </p:nvSpPr>
        <p:spPr>
          <a:xfrm>
            <a:off x="114016" y="3263895"/>
            <a:ext cx="3721508" cy="611842"/>
          </a:xfrm>
        </p:spPr>
        <p:txBody>
          <a:bodyPr>
            <a:normAutofit fontScale="92500"/>
          </a:bodyPr>
          <a:lstStyle/>
          <a:p>
            <a:pPr marL="0" indent="0">
              <a:buNone/>
            </a:pPr>
            <a:r>
              <a:rPr lang="en-CA" b="1" dirty="0">
                <a:latin typeface="Ubuntu" panose="020B0504030602030204" pitchFamily="34" charset="0"/>
              </a:rPr>
              <a:t>In Stream Newsletter</a:t>
            </a:r>
          </a:p>
          <a:p>
            <a:endParaRPr lang="en-CA" dirty="0">
              <a:latin typeface="Ubuntu" panose="020B0504030602030204" pitchFamily="34" charset="0"/>
            </a:endParaRPr>
          </a:p>
        </p:txBody>
      </p:sp>
      <p:pic>
        <p:nvPicPr>
          <p:cNvPr id="6" name="Picture 5">
            <a:extLst>
              <a:ext uri="{FF2B5EF4-FFF2-40B4-BE49-F238E27FC236}">
                <a16:creationId xmlns:a16="http://schemas.microsoft.com/office/drawing/2014/main" id="{ADA93CC7-9002-4924-95B1-144959B856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87519" y="2152474"/>
            <a:ext cx="3101417" cy="2864796"/>
          </a:xfrm>
          <a:prstGeom prst="rect">
            <a:avLst/>
          </a:prstGeom>
        </p:spPr>
      </p:pic>
      <p:pic>
        <p:nvPicPr>
          <p:cNvPr id="8" name="Picture 7">
            <a:extLst>
              <a:ext uri="{FF2B5EF4-FFF2-40B4-BE49-F238E27FC236}">
                <a16:creationId xmlns:a16="http://schemas.microsoft.com/office/drawing/2014/main" id="{E78C433A-3541-4655-AEDB-CE25E39F93E8}"/>
              </a:ext>
            </a:extLst>
          </p:cNvPr>
          <p:cNvPicPr>
            <a:picLocks noChangeAspect="1"/>
          </p:cNvPicPr>
          <p:nvPr/>
        </p:nvPicPr>
        <p:blipFill rotWithShape="1">
          <a:blip r:embed="rId4"/>
          <a:srcRect l="18800" t="33577" r="58824" b="56526"/>
          <a:stretch/>
        </p:blipFill>
        <p:spPr>
          <a:xfrm>
            <a:off x="316029" y="2071360"/>
            <a:ext cx="3317483" cy="825362"/>
          </a:xfrm>
          <a:prstGeom prst="rect">
            <a:avLst/>
          </a:prstGeom>
        </p:spPr>
      </p:pic>
      <p:sp>
        <p:nvSpPr>
          <p:cNvPr id="9" name="Content Placeholder 2">
            <a:extLst>
              <a:ext uri="{FF2B5EF4-FFF2-40B4-BE49-F238E27FC236}">
                <a16:creationId xmlns:a16="http://schemas.microsoft.com/office/drawing/2014/main" id="{79C1B953-CEE1-443D-8A65-3059E649DEF5}"/>
              </a:ext>
            </a:extLst>
          </p:cNvPr>
          <p:cNvSpPr txBox="1">
            <a:spLocks/>
          </p:cNvSpPr>
          <p:nvPr/>
        </p:nvSpPr>
        <p:spPr>
          <a:xfrm>
            <a:off x="114016" y="1829941"/>
            <a:ext cx="3546444" cy="6118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6198"/>
                </a:solidFill>
                <a:latin typeface="Ebrima" panose="02000000000000000000" pitchFamily="2" charset="0"/>
                <a:ea typeface="Ebrima" panose="02000000000000000000" pitchFamily="2" charset="0"/>
                <a:cs typeface="Ebrima"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6198"/>
                </a:solidFill>
                <a:latin typeface="Ebrima" panose="02000000000000000000" pitchFamily="2" charset="0"/>
                <a:ea typeface="Ebrima" panose="02000000000000000000" pitchFamily="2" charset="0"/>
                <a:cs typeface="Ebrima"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6198"/>
                </a:solidFill>
                <a:latin typeface="Ebrima" panose="02000000000000000000" pitchFamily="2" charset="0"/>
                <a:ea typeface="Ebrima" panose="02000000000000000000" pitchFamily="2" charset="0"/>
                <a:cs typeface="Ebrima"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6198"/>
                </a:solidFill>
                <a:latin typeface="Ebrima" panose="02000000000000000000" pitchFamily="2" charset="0"/>
                <a:ea typeface="Ebrima" panose="02000000000000000000" pitchFamily="2" charset="0"/>
                <a:cs typeface="Ebrima"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6198"/>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b="1" dirty="0">
                <a:latin typeface="Ubuntu" panose="020B0504030602030204" pitchFamily="34" charset="0"/>
              </a:rPr>
              <a:t>Educational Forums </a:t>
            </a:r>
          </a:p>
          <a:p>
            <a:endParaRPr lang="en-CA" dirty="0">
              <a:latin typeface="Ubuntu" panose="020B0504030602030204" pitchFamily="34" charset="0"/>
            </a:endParaRPr>
          </a:p>
        </p:txBody>
      </p:sp>
      <p:pic>
        <p:nvPicPr>
          <p:cNvPr id="12" name="Picture 11">
            <a:extLst>
              <a:ext uri="{FF2B5EF4-FFF2-40B4-BE49-F238E27FC236}">
                <a16:creationId xmlns:a16="http://schemas.microsoft.com/office/drawing/2014/main" id="{5ABF8958-947B-437E-B42A-CA2FC016E3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8998" y="3759066"/>
            <a:ext cx="1871543" cy="2316296"/>
          </a:xfrm>
          <a:prstGeom prst="rect">
            <a:avLst/>
          </a:prstGeom>
        </p:spPr>
      </p:pic>
      <p:pic>
        <p:nvPicPr>
          <p:cNvPr id="11" name="Picture 10" descr="Computer Icons Instagram Logo Sticker - logo png download - 1032 ...">
            <a:extLst>
              <a:ext uri="{FF2B5EF4-FFF2-40B4-BE49-F238E27FC236}">
                <a16:creationId xmlns:a16="http://schemas.microsoft.com/office/drawing/2014/main" id="{1895B750-6032-406A-BADA-0F448C011563}"/>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574733" y="5528980"/>
            <a:ext cx="681739" cy="6817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facebook logo png - Clip Art Library">
            <a:extLst>
              <a:ext uri="{FF2B5EF4-FFF2-40B4-BE49-F238E27FC236}">
                <a16:creationId xmlns:a16="http://schemas.microsoft.com/office/drawing/2014/main" id="{108FB065-55A8-4AF0-9166-36A0E965AB8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778827" y="5642533"/>
            <a:ext cx="454634" cy="4546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8641B67-CFF9-4343-B10B-54B583586991}"/>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6751130" y="5580100"/>
            <a:ext cx="579501" cy="5795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nkedin Download PNG ">
            <a:extLst>
              <a:ext uri="{FF2B5EF4-FFF2-40B4-BE49-F238E27FC236}">
                <a16:creationId xmlns:a16="http://schemas.microsoft.com/office/drawing/2014/main" id="{F4DB4C72-4ADF-0960-8CB7-9A3A2B278288}"/>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3673669" y="5642533"/>
            <a:ext cx="470513" cy="41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81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descr="A sunset over a body of water&#10;&#10;Description automatically generated with low confidence">
            <a:extLst>
              <a:ext uri="{FF2B5EF4-FFF2-40B4-BE49-F238E27FC236}">
                <a16:creationId xmlns:a16="http://schemas.microsoft.com/office/drawing/2014/main" id="{14E8FB30-5015-C3B6-6F45-4BAA9D74355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26436" r="1" b="1"/>
          <a:stretch/>
        </p:blipFill>
        <p:spPr>
          <a:xfrm>
            <a:off x="683748" y="0"/>
            <a:ext cx="8460252" cy="4667785"/>
          </a:xfrm>
          <a:prstGeom prst="rect">
            <a:avLst/>
          </a:prstGeom>
          <a:noFill/>
        </p:spPr>
      </p:pic>
      <p:sp>
        <p:nvSpPr>
          <p:cNvPr id="2" name="Title 1">
            <a:extLst>
              <a:ext uri="{FF2B5EF4-FFF2-40B4-BE49-F238E27FC236}">
                <a16:creationId xmlns:a16="http://schemas.microsoft.com/office/drawing/2014/main" id="{41F11183-9B5F-FB30-16CA-D968B843F6D8}"/>
              </a:ext>
            </a:extLst>
          </p:cNvPr>
          <p:cNvSpPr>
            <a:spLocks noGrp="1"/>
          </p:cNvSpPr>
          <p:nvPr>
            <p:ph type="title"/>
          </p:nvPr>
        </p:nvSpPr>
        <p:spPr>
          <a:xfrm>
            <a:off x="2082230" y="5307106"/>
            <a:ext cx="4979539" cy="1368774"/>
          </a:xfrm>
        </p:spPr>
        <p:txBody>
          <a:bodyPr>
            <a:normAutofit/>
          </a:bodyPr>
          <a:lstStyle/>
          <a:p>
            <a:pPr algn="ctr"/>
            <a:r>
              <a:rPr lang="en-US" sz="2800" dirty="0">
                <a:solidFill>
                  <a:srgbClr val="FFB620"/>
                </a:solidFill>
                <a:latin typeface="Ubuntu" panose="020B0504030602030204" pitchFamily="34" charset="0"/>
              </a:rPr>
              <a:t>Thank you</a:t>
            </a:r>
            <a:r>
              <a:rPr lang="en-US" sz="2800" i="1" dirty="0">
                <a:solidFill>
                  <a:srgbClr val="FFB620"/>
                </a:solidFill>
                <a:latin typeface="Ubuntu" panose="020B0504030602030204" pitchFamily="34" charset="0"/>
              </a:rPr>
              <a:t>!</a:t>
            </a:r>
            <a:r>
              <a:rPr lang="en-US" sz="2800" dirty="0">
                <a:solidFill>
                  <a:srgbClr val="FFB620"/>
                </a:solidFill>
                <a:latin typeface="Ubuntu" panose="020B0504030602030204" pitchFamily="34" charset="0"/>
              </a:rPr>
              <a:t/>
            </a:r>
            <a:br>
              <a:rPr lang="en-US" sz="2800" dirty="0">
                <a:solidFill>
                  <a:srgbClr val="FFB620"/>
                </a:solidFill>
                <a:latin typeface="Ubuntu" panose="020B0504030602030204" pitchFamily="34" charset="0"/>
              </a:rPr>
            </a:br>
            <a:r>
              <a:rPr lang="en-US" sz="2800" dirty="0">
                <a:solidFill>
                  <a:srgbClr val="FFB620"/>
                </a:solidFill>
                <a:latin typeface="Ubuntu" panose="020B0504030602030204" pitchFamily="34" charset="0"/>
              </a:rPr>
              <a:t/>
            </a:r>
            <a:br>
              <a:rPr lang="en-US" sz="2800" dirty="0">
                <a:solidFill>
                  <a:srgbClr val="FFB620"/>
                </a:solidFill>
                <a:latin typeface="Ubuntu" panose="020B0504030602030204" pitchFamily="34" charset="0"/>
              </a:rPr>
            </a:br>
            <a:r>
              <a:rPr lang="en-US" sz="2800" dirty="0">
                <a:solidFill>
                  <a:srgbClr val="FFB620"/>
                </a:solidFill>
                <a:latin typeface="Ubuntu" panose="020B0504030602030204" pitchFamily="34" charset="0"/>
              </a:rPr>
              <a:t>kelsie.norton@nswa.ab.ca</a:t>
            </a:r>
          </a:p>
        </p:txBody>
      </p:sp>
    </p:spTree>
    <p:extLst>
      <p:ext uri="{BB962C8B-B14F-4D97-AF65-F5344CB8AC3E}">
        <p14:creationId xmlns:p14="http://schemas.microsoft.com/office/powerpoint/2010/main" val="2803094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8504D9-614C-4657-983A-20A1707D47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84497" y="0"/>
            <a:ext cx="4775006" cy="6179419"/>
          </a:xfrm>
          <a:prstGeom prst="rect">
            <a:avLst/>
          </a:prstGeom>
        </p:spPr>
      </p:pic>
    </p:spTree>
    <p:extLst>
      <p:ext uri="{BB962C8B-B14F-4D97-AF65-F5344CB8AC3E}">
        <p14:creationId xmlns:p14="http://schemas.microsoft.com/office/powerpoint/2010/main" val="1361221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BC3D9A-332E-EE71-5B94-3EA9972A90D5}"/>
              </a:ext>
            </a:extLst>
          </p:cNvPr>
          <p:cNvPicPr>
            <a:picLocks noChangeAspect="1"/>
          </p:cNvPicPr>
          <p:nvPr/>
        </p:nvPicPr>
        <p:blipFill>
          <a:blip r:embed="rId2"/>
          <a:stretch>
            <a:fillRect/>
          </a:stretch>
        </p:blipFill>
        <p:spPr>
          <a:xfrm>
            <a:off x="221531" y="68263"/>
            <a:ext cx="8700938" cy="6721475"/>
          </a:xfrm>
          <a:prstGeom prst="rect">
            <a:avLst/>
          </a:prstGeom>
          <a:noFill/>
        </p:spPr>
      </p:pic>
    </p:spTree>
    <p:extLst>
      <p:ext uri="{BB962C8B-B14F-4D97-AF65-F5344CB8AC3E}">
        <p14:creationId xmlns:p14="http://schemas.microsoft.com/office/powerpoint/2010/main" val="1414002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B312F2-DF4C-40BB-BCE9-172216B7E8C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1289878"/>
            <a:ext cx="9159280" cy="5568122"/>
          </a:xfrm>
          <a:prstGeom prst="rect">
            <a:avLst/>
          </a:prstGeom>
        </p:spPr>
      </p:pic>
      <p:sp>
        <p:nvSpPr>
          <p:cNvPr id="3" name="Title 2">
            <a:extLst>
              <a:ext uri="{FF2B5EF4-FFF2-40B4-BE49-F238E27FC236}">
                <a16:creationId xmlns:a16="http://schemas.microsoft.com/office/drawing/2014/main" id="{AA5D9395-359A-4C4C-BB5E-7DC5FCA91944}"/>
              </a:ext>
            </a:extLst>
          </p:cNvPr>
          <p:cNvSpPr>
            <a:spLocks noGrp="1"/>
          </p:cNvSpPr>
          <p:nvPr>
            <p:ph type="title"/>
          </p:nvPr>
        </p:nvSpPr>
        <p:spPr>
          <a:effectLst>
            <a:outerShdw blurRad="50800" dist="38100" dir="2700000" algn="tl" rotWithShape="0">
              <a:prstClr val="black">
                <a:alpha val="40000"/>
              </a:prstClr>
            </a:outerShdw>
          </a:effectLst>
        </p:spPr>
        <p:txBody>
          <a:bodyPr/>
          <a:lstStyle/>
          <a:p>
            <a:pPr algn="ctr"/>
            <a:r>
              <a:rPr lang="en-CA" dirty="0">
                <a:latin typeface="Ubuntu" panose="020B0504030602030204" pitchFamily="34" charset="0"/>
              </a:rPr>
              <a:t>Sturgeon River Watershed</a:t>
            </a:r>
          </a:p>
        </p:txBody>
      </p:sp>
    </p:spTree>
    <p:extLst>
      <p:ext uri="{BB962C8B-B14F-4D97-AF65-F5344CB8AC3E}">
        <p14:creationId xmlns:p14="http://schemas.microsoft.com/office/powerpoint/2010/main" val="348620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6AD51-2B6E-42C2-9E60-177C81A18306}"/>
              </a:ext>
            </a:extLst>
          </p:cNvPr>
          <p:cNvSpPr>
            <a:spLocks noGrp="1"/>
          </p:cNvSpPr>
          <p:nvPr>
            <p:ph type="title"/>
          </p:nvPr>
        </p:nvSpPr>
        <p:spPr>
          <a:xfrm>
            <a:off x="0" y="0"/>
            <a:ext cx="9144000" cy="1690689"/>
          </a:xfrm>
        </p:spPr>
        <p:txBody>
          <a:bodyPr vert="horz" lIns="180000" tIns="45720" rIns="91440" bIns="45720" rtlCol="0" anchor="ctr">
            <a:normAutofit/>
          </a:bodyPr>
          <a:lstStyle/>
          <a:p>
            <a:pPr algn="ctr"/>
            <a:r>
              <a:rPr lang="en-US" kern="1200" dirty="0">
                <a:latin typeface="Ubuntu" panose="020B0504030602030204" pitchFamily="34" charset="0"/>
              </a:rPr>
              <a:t>State of the Watershed </a:t>
            </a:r>
          </a:p>
        </p:txBody>
      </p:sp>
      <p:pic>
        <p:nvPicPr>
          <p:cNvPr id="4" name="Picture 3">
            <a:extLst>
              <a:ext uri="{FF2B5EF4-FFF2-40B4-BE49-F238E27FC236}">
                <a16:creationId xmlns:a16="http://schemas.microsoft.com/office/drawing/2014/main" id="{C2067C0C-3922-46DE-911E-11D96E05205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80168" y="1825625"/>
            <a:ext cx="3383164" cy="4351338"/>
          </a:xfrm>
          <a:prstGeom prst="rect">
            <a:avLst/>
          </a:prstGeom>
          <a:noFill/>
          <a:ln w="38100" cap="sq">
            <a:solidFill>
              <a:srgbClr val="FFB81C"/>
            </a:solidFill>
            <a:miter lim="800000"/>
          </a:ln>
          <a:effectLst>
            <a:outerShdw blurRad="57150" dist="50800" dir="2700000" algn="tl" rotWithShape="0">
              <a:srgbClr val="000000">
                <a:alpha val="40000"/>
              </a:srgbClr>
            </a:outerShdw>
          </a:effectLst>
        </p:spPr>
      </p:pic>
      <p:sp>
        <p:nvSpPr>
          <p:cNvPr id="5" name="TextBox 4">
            <a:extLst>
              <a:ext uri="{FF2B5EF4-FFF2-40B4-BE49-F238E27FC236}">
                <a16:creationId xmlns:a16="http://schemas.microsoft.com/office/drawing/2014/main" id="{0D42FCC0-3CD0-4FF2-B23E-29532FD26D99}"/>
              </a:ext>
            </a:extLst>
          </p:cNvPr>
          <p:cNvSpPr txBox="1"/>
          <p:nvPr/>
        </p:nvSpPr>
        <p:spPr>
          <a:xfrm>
            <a:off x="4318756" y="1825625"/>
            <a:ext cx="4466656" cy="4351338"/>
          </a:xfrm>
          <a:prstGeom prst="rect">
            <a:avLst/>
          </a:prstGeom>
        </p:spPr>
        <p:txBody>
          <a:bodyPr vert="horz" lIns="91440" tIns="45720" rIns="91440" bIns="45720" rtlCol="0">
            <a:normAutofit/>
          </a:bodyPr>
          <a:lstStyle/>
          <a:p>
            <a:pPr marL="342900" indent="-228600" defTabSz="914400">
              <a:lnSpc>
                <a:spcPct val="90000"/>
              </a:lnSpc>
              <a:spcBef>
                <a:spcPts val="1200"/>
              </a:spcBef>
              <a:spcAft>
                <a:spcPts val="600"/>
              </a:spcAft>
              <a:buFont typeface="Arial" panose="020B0604020202020204" pitchFamily="34" charset="0"/>
              <a:buChar char="•"/>
            </a:pPr>
            <a:r>
              <a:rPr lang="en-US" sz="2000" dirty="0">
                <a:solidFill>
                  <a:srgbClr val="006198"/>
                </a:solidFill>
                <a:latin typeface="Ebrima" panose="02000000000000000000" pitchFamily="2" charset="0"/>
                <a:ea typeface="Ebrima" panose="02000000000000000000" pitchFamily="2" charset="0"/>
                <a:cs typeface="Ebrima" panose="02000000000000000000" pitchFamily="2" charset="0"/>
              </a:rPr>
              <a:t>Completed in 2012 by the City of St. Albert.</a:t>
            </a:r>
          </a:p>
          <a:p>
            <a:pPr marL="342900" indent="-228600" defTabSz="914400">
              <a:lnSpc>
                <a:spcPct val="90000"/>
              </a:lnSpc>
              <a:spcBef>
                <a:spcPts val="1200"/>
              </a:spcBef>
              <a:spcAft>
                <a:spcPts val="600"/>
              </a:spcAft>
              <a:buFont typeface="Arial" panose="020B0604020202020204" pitchFamily="34" charset="0"/>
              <a:buChar char="•"/>
            </a:pPr>
            <a:r>
              <a:rPr lang="en-US" sz="2000" dirty="0">
                <a:solidFill>
                  <a:srgbClr val="006198"/>
                </a:solidFill>
                <a:latin typeface="Ebrima" panose="02000000000000000000" pitchFamily="2" charset="0"/>
                <a:ea typeface="Ebrima" panose="02000000000000000000" pitchFamily="2" charset="0"/>
                <a:cs typeface="Ebrima" panose="02000000000000000000" pitchFamily="2" charset="0"/>
              </a:rPr>
              <a:t>Assessed overall ecological health using 15 indicators and gave an overall grade of </a:t>
            </a:r>
            <a:r>
              <a:rPr lang="en-US" sz="2000" b="1" i="1" dirty="0">
                <a:solidFill>
                  <a:srgbClr val="FFB620"/>
                </a:solidFill>
                <a:latin typeface="Ebrima" panose="02000000000000000000" pitchFamily="2" charset="0"/>
                <a:ea typeface="Ebrima" panose="02000000000000000000" pitchFamily="2" charset="0"/>
                <a:cs typeface="Ebrima" panose="02000000000000000000" pitchFamily="2" charset="0"/>
              </a:rPr>
              <a:t>FAIR</a:t>
            </a:r>
            <a:r>
              <a:rPr lang="en-US" sz="2000" b="1" i="1" dirty="0">
                <a:solidFill>
                  <a:srgbClr val="006198"/>
                </a:solidFill>
                <a:latin typeface="Ebrima" panose="02000000000000000000" pitchFamily="2" charset="0"/>
                <a:ea typeface="Ebrima" panose="02000000000000000000" pitchFamily="2" charset="0"/>
                <a:cs typeface="Ebrima" panose="02000000000000000000" pitchFamily="2" charset="0"/>
              </a:rPr>
              <a:t>.</a:t>
            </a:r>
          </a:p>
          <a:p>
            <a:pPr marL="971550" lvl="1" indent="-228600" defTabSz="914400">
              <a:lnSpc>
                <a:spcPct val="90000"/>
              </a:lnSpc>
              <a:spcBef>
                <a:spcPts val="1200"/>
              </a:spcBef>
              <a:spcAft>
                <a:spcPts val="600"/>
              </a:spcAft>
              <a:buFont typeface="Arial" panose="020B0604020202020204" pitchFamily="34" charset="0"/>
              <a:buChar char="•"/>
            </a:pPr>
            <a:r>
              <a:rPr lang="en-US" sz="2000" dirty="0">
                <a:solidFill>
                  <a:srgbClr val="006198"/>
                </a:solidFill>
                <a:latin typeface="Ebrima" panose="02000000000000000000" pitchFamily="2" charset="0"/>
                <a:ea typeface="Ebrima" panose="02000000000000000000" pitchFamily="2" charset="0"/>
                <a:cs typeface="Ebrima" panose="02000000000000000000" pitchFamily="2" charset="0"/>
              </a:rPr>
              <a:t>Establish a municipally led watershed group</a:t>
            </a:r>
          </a:p>
          <a:p>
            <a:pPr marL="971550" lvl="1" indent="-228600" defTabSz="914400">
              <a:lnSpc>
                <a:spcPct val="90000"/>
              </a:lnSpc>
              <a:spcBef>
                <a:spcPts val="1200"/>
              </a:spcBef>
              <a:spcAft>
                <a:spcPts val="600"/>
              </a:spcAft>
              <a:buFont typeface="Arial" panose="020B0604020202020204" pitchFamily="34" charset="0"/>
              <a:buChar char="•"/>
            </a:pPr>
            <a:r>
              <a:rPr lang="en-US" sz="2000" dirty="0">
                <a:solidFill>
                  <a:srgbClr val="006198"/>
                </a:solidFill>
                <a:latin typeface="Ebrima" panose="02000000000000000000" pitchFamily="2" charset="0"/>
                <a:ea typeface="Ebrima" panose="02000000000000000000" pitchFamily="2" charset="0"/>
                <a:cs typeface="Ebrima" panose="02000000000000000000" pitchFamily="2" charset="0"/>
              </a:rPr>
              <a:t>Fill information gaps by completing technical studies</a:t>
            </a:r>
          </a:p>
          <a:p>
            <a:pPr marL="971550" lvl="1" indent="-228600" defTabSz="914400">
              <a:lnSpc>
                <a:spcPct val="90000"/>
              </a:lnSpc>
              <a:spcBef>
                <a:spcPts val="1200"/>
              </a:spcBef>
              <a:spcAft>
                <a:spcPts val="600"/>
              </a:spcAft>
              <a:buFont typeface="Arial" panose="020B0604020202020204" pitchFamily="34" charset="0"/>
              <a:buChar char="•"/>
            </a:pPr>
            <a:r>
              <a:rPr lang="en-US" sz="2000" dirty="0">
                <a:solidFill>
                  <a:srgbClr val="006198"/>
                </a:solidFill>
                <a:latin typeface="Ebrima" panose="02000000000000000000" pitchFamily="2" charset="0"/>
                <a:ea typeface="Ebrima" panose="02000000000000000000" pitchFamily="2" charset="0"/>
                <a:cs typeface="Ebrima" panose="02000000000000000000" pitchFamily="2" charset="0"/>
              </a:rPr>
              <a:t>Develop an Integrated Watershed Management Plan</a:t>
            </a:r>
          </a:p>
        </p:txBody>
      </p:sp>
      <p:sp>
        <p:nvSpPr>
          <p:cNvPr id="3" name="Slide Number Placeholder 2" hidden="1">
            <a:extLst>
              <a:ext uri="{FF2B5EF4-FFF2-40B4-BE49-F238E27FC236}">
                <a16:creationId xmlns:a16="http://schemas.microsoft.com/office/drawing/2014/main" id="{5765C8BA-E2E5-4911-83F1-18596C13A197}"/>
              </a:ext>
            </a:extLst>
          </p:cNvPr>
          <p:cNvSpPr>
            <a:spLocks noGrp="1"/>
          </p:cNvSpPr>
          <p:nvPr>
            <p:ph type="sldNum" sz="quarter" idx="4294967295"/>
          </p:nvPr>
        </p:nvSpPr>
        <p:spPr>
          <a:xfrm>
            <a:off x="6457950" y="6356351"/>
            <a:ext cx="2057400" cy="365125"/>
          </a:xfrm>
        </p:spPr>
        <p:txBody>
          <a:bodyPr/>
          <a:lstStyle/>
          <a:p>
            <a:pPr>
              <a:spcAft>
                <a:spcPts val="600"/>
              </a:spcAft>
            </a:pPr>
            <a:fld id="{6D0D1EAF-F667-4383-8460-8768F92BFE84}" type="slidenum">
              <a:rPr lang="en-CA" smtClean="0"/>
              <a:pPr>
                <a:spcAft>
                  <a:spcPts val="600"/>
                </a:spcAft>
              </a:pPr>
              <a:t>7</a:t>
            </a:fld>
            <a:endParaRPr lang="en-CA"/>
          </a:p>
        </p:txBody>
      </p:sp>
    </p:spTree>
    <p:extLst>
      <p:ext uri="{BB962C8B-B14F-4D97-AF65-F5344CB8AC3E}">
        <p14:creationId xmlns:p14="http://schemas.microsoft.com/office/powerpoint/2010/main" val="3398096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FE524-4C68-4845-8538-7B8005A6B740}"/>
              </a:ext>
            </a:extLst>
          </p:cNvPr>
          <p:cNvSpPr>
            <a:spLocks noGrp="1"/>
          </p:cNvSpPr>
          <p:nvPr>
            <p:ph type="title"/>
          </p:nvPr>
        </p:nvSpPr>
        <p:spPr>
          <a:xfrm>
            <a:off x="0" y="0"/>
            <a:ext cx="9144000" cy="1690689"/>
          </a:xfrm>
        </p:spPr>
        <p:txBody>
          <a:bodyPr anchor="ctr">
            <a:normAutofit/>
          </a:bodyPr>
          <a:lstStyle/>
          <a:p>
            <a:pPr algn="ctr"/>
            <a:r>
              <a:rPr lang="en-CA" dirty="0">
                <a:latin typeface="Ubuntu" panose="020B0504030602030204" pitchFamily="34" charset="0"/>
              </a:rPr>
              <a:t>Information Gaps </a:t>
            </a:r>
          </a:p>
        </p:txBody>
      </p:sp>
      <p:sp>
        <p:nvSpPr>
          <p:cNvPr id="3" name="Content Placeholder 2">
            <a:extLst>
              <a:ext uri="{FF2B5EF4-FFF2-40B4-BE49-F238E27FC236}">
                <a16:creationId xmlns:a16="http://schemas.microsoft.com/office/drawing/2014/main" id="{01A9E35D-83A1-4EC0-A67C-68862A3C32B0}"/>
              </a:ext>
            </a:extLst>
          </p:cNvPr>
          <p:cNvSpPr>
            <a:spLocks noGrp="1"/>
          </p:cNvSpPr>
          <p:nvPr>
            <p:ph sz="half" idx="2"/>
          </p:nvPr>
        </p:nvSpPr>
        <p:spPr>
          <a:xfrm>
            <a:off x="4880162" y="2254859"/>
            <a:ext cx="2972921" cy="3015316"/>
          </a:xfrm>
        </p:spPr>
        <p:txBody>
          <a:bodyPr>
            <a:normAutofit/>
          </a:bodyPr>
          <a:lstStyle/>
          <a:p>
            <a:pPr>
              <a:spcBef>
                <a:spcPts val="1200"/>
              </a:spcBef>
              <a:spcAft>
                <a:spcPts val="600"/>
              </a:spcAft>
              <a:buClrTx/>
              <a:buFont typeface="Arial" panose="020B0604020202020204" pitchFamily="34" charset="0"/>
              <a:buChar char="•"/>
            </a:pPr>
            <a:r>
              <a:rPr lang="en-CA" sz="2000" dirty="0">
                <a:latin typeface="Ubuntu" panose="020B0504030602030204" pitchFamily="34" charset="0"/>
              </a:rPr>
              <a:t>Water Quantity </a:t>
            </a:r>
          </a:p>
          <a:p>
            <a:pPr>
              <a:spcBef>
                <a:spcPts val="1200"/>
              </a:spcBef>
              <a:spcAft>
                <a:spcPts val="600"/>
              </a:spcAft>
              <a:buClrTx/>
              <a:buFont typeface="Arial" panose="020B0604020202020204" pitchFamily="34" charset="0"/>
              <a:buChar char="•"/>
            </a:pPr>
            <a:r>
              <a:rPr lang="en-CA" sz="2000" dirty="0">
                <a:latin typeface="Ubuntu" panose="020B0504030602030204" pitchFamily="34" charset="0"/>
              </a:rPr>
              <a:t>Groundwater </a:t>
            </a:r>
          </a:p>
          <a:p>
            <a:pPr>
              <a:spcBef>
                <a:spcPts val="1200"/>
              </a:spcBef>
              <a:spcAft>
                <a:spcPts val="600"/>
              </a:spcAft>
              <a:buClrTx/>
              <a:buFont typeface="Arial" panose="020B0604020202020204" pitchFamily="34" charset="0"/>
              <a:buChar char="•"/>
            </a:pPr>
            <a:r>
              <a:rPr lang="en-CA" sz="2000" dirty="0">
                <a:latin typeface="Ubuntu" panose="020B0504030602030204" pitchFamily="34" charset="0"/>
              </a:rPr>
              <a:t>Water Quality </a:t>
            </a:r>
          </a:p>
          <a:p>
            <a:pPr>
              <a:spcBef>
                <a:spcPts val="1200"/>
              </a:spcBef>
              <a:spcAft>
                <a:spcPts val="600"/>
              </a:spcAft>
              <a:buClrTx/>
              <a:buFont typeface="Arial" panose="020B0604020202020204" pitchFamily="34" charset="0"/>
              <a:buChar char="•"/>
            </a:pPr>
            <a:r>
              <a:rPr lang="en-CA" sz="2000" dirty="0">
                <a:latin typeface="Ubuntu" panose="020B0504030602030204" pitchFamily="34" charset="0"/>
              </a:rPr>
              <a:t>Aquatic Health </a:t>
            </a:r>
          </a:p>
          <a:p>
            <a:pPr>
              <a:spcBef>
                <a:spcPts val="1200"/>
              </a:spcBef>
              <a:spcAft>
                <a:spcPts val="600"/>
              </a:spcAft>
              <a:buClrTx/>
              <a:buFont typeface="Arial" panose="020B0604020202020204" pitchFamily="34" charset="0"/>
              <a:buChar char="•"/>
            </a:pPr>
            <a:r>
              <a:rPr lang="en-CA" sz="2000" dirty="0">
                <a:latin typeface="Ubuntu" panose="020B0504030602030204" pitchFamily="34" charset="0"/>
              </a:rPr>
              <a:t>Riparian Areas </a:t>
            </a:r>
          </a:p>
          <a:p>
            <a:pPr>
              <a:spcBef>
                <a:spcPts val="1200"/>
              </a:spcBef>
              <a:spcAft>
                <a:spcPts val="600"/>
              </a:spcAft>
              <a:buClrTx/>
              <a:buFont typeface="Arial" panose="020B0604020202020204" pitchFamily="34" charset="0"/>
              <a:buChar char="•"/>
            </a:pPr>
            <a:r>
              <a:rPr lang="en-CA" sz="2000" dirty="0">
                <a:latin typeface="Ubuntu" panose="020B0504030602030204" pitchFamily="34" charset="0"/>
              </a:rPr>
              <a:t>Land Planning Tools</a:t>
            </a:r>
          </a:p>
        </p:txBody>
      </p:sp>
      <p:sp>
        <p:nvSpPr>
          <p:cNvPr id="5" name="Slide Number Placeholder 4" hidden="1">
            <a:extLst>
              <a:ext uri="{FF2B5EF4-FFF2-40B4-BE49-F238E27FC236}">
                <a16:creationId xmlns:a16="http://schemas.microsoft.com/office/drawing/2014/main" id="{BF9540C8-6C51-43D6-8DF0-1D6B4880C9AB}"/>
              </a:ext>
            </a:extLst>
          </p:cNvPr>
          <p:cNvSpPr>
            <a:spLocks noGrp="1"/>
          </p:cNvSpPr>
          <p:nvPr>
            <p:ph type="sldNum" sz="quarter" idx="12"/>
          </p:nvPr>
        </p:nvSpPr>
        <p:spPr>
          <a:xfrm>
            <a:off x="7924800" y="6356350"/>
            <a:ext cx="762000" cy="365125"/>
          </a:xfrm>
          <a:prstGeom prst="rect">
            <a:avLst/>
          </a:prstGeom>
        </p:spPr>
        <p:txBody>
          <a:bodyPr vert="horz" lIns="0" tIns="0" rIns="0" bIns="0" anchor="b"/>
          <a:lstStyle>
            <a:defPPr>
              <a:defRPr lang="en-US"/>
            </a:defPPr>
            <a:lvl1pPr marL="0" algn="r" defTabSz="457200" rtl="0" eaLnBrk="1" latinLnBrk="0" hangingPunct="1">
              <a:defRPr kumimoji="0" sz="1200" kern="1200">
                <a:solidFill>
                  <a:schemeClr val="tx2">
                    <a:shade val="9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6D0D1EAF-F667-4383-8460-8768F92BFE84}" type="slidenum">
              <a:rPr lang="en-CA" smtClean="0"/>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en-CA"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pic>
        <p:nvPicPr>
          <p:cNvPr id="8" name="Picture 7" descr="A body of water with a sunset&#10;&#10;Description automatically generated with low confidence">
            <a:extLst>
              <a:ext uri="{FF2B5EF4-FFF2-40B4-BE49-F238E27FC236}">
                <a16:creationId xmlns:a16="http://schemas.microsoft.com/office/drawing/2014/main" id="{9F819EAC-8111-A83F-6D3B-CD3505336B1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40075" y="2048435"/>
            <a:ext cx="4571999" cy="34281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4154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dy of water with land in the back&#10;&#10;Description automatically generated with low confidence">
            <a:extLst>
              <a:ext uri="{FF2B5EF4-FFF2-40B4-BE49-F238E27FC236}">
                <a16:creationId xmlns:a16="http://schemas.microsoft.com/office/drawing/2014/main" id="{5AA6669D-D839-F178-C043-9E5B533A6DD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42309" y="1823623"/>
            <a:ext cx="4481552" cy="33611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ontent Placeholder 7">
            <a:extLst>
              <a:ext uri="{FF2B5EF4-FFF2-40B4-BE49-F238E27FC236}">
                <a16:creationId xmlns:a16="http://schemas.microsoft.com/office/drawing/2014/main" id="{6BB06C5C-0E00-41BC-BEA1-A95759A5CC5F}"/>
              </a:ext>
            </a:extLst>
          </p:cNvPr>
          <p:cNvSpPr txBox="1">
            <a:spLocks/>
          </p:cNvSpPr>
          <p:nvPr/>
        </p:nvSpPr>
        <p:spPr>
          <a:xfrm>
            <a:off x="259089" y="1673213"/>
            <a:ext cx="3810887" cy="4194280"/>
          </a:xfrm>
          <a:prstGeom prst="rect">
            <a:avLst/>
          </a:prstGeom>
          <a:solidFill>
            <a:schemeClr val="bg1"/>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spcAft>
                <a:spcPts val="600"/>
              </a:spcAft>
              <a:buClr>
                <a:schemeClr val="tx2"/>
              </a:buClr>
            </a:pPr>
            <a:r>
              <a:rPr lang="en-US" sz="2000" dirty="0">
                <a:solidFill>
                  <a:srgbClr val="006198"/>
                </a:solidFill>
                <a:latin typeface="Ubuntu" panose="020B0504030602030204" pitchFamily="34" charset="0"/>
                <a:ea typeface="Ebrima" panose="02000000000000000000" pitchFamily="2" charset="0"/>
                <a:cs typeface="Ebrima" panose="02000000000000000000" pitchFamily="2" charset="0"/>
              </a:rPr>
              <a:t>Rapid residential expansion </a:t>
            </a:r>
          </a:p>
          <a:p>
            <a:pPr>
              <a:spcBef>
                <a:spcPts val="1200"/>
              </a:spcBef>
              <a:spcAft>
                <a:spcPts val="600"/>
              </a:spcAft>
              <a:buClr>
                <a:schemeClr val="tx2"/>
              </a:buClr>
            </a:pPr>
            <a:r>
              <a:rPr lang="en-US" sz="2000" dirty="0">
                <a:solidFill>
                  <a:srgbClr val="006198"/>
                </a:solidFill>
                <a:latin typeface="Ubuntu" panose="020B0504030602030204" pitchFamily="34" charset="0"/>
                <a:ea typeface="Ebrima" panose="02000000000000000000" pitchFamily="2" charset="0"/>
                <a:cs typeface="Ebrima" panose="02000000000000000000" pitchFamily="2" charset="0"/>
              </a:rPr>
              <a:t>Agricultural intensification</a:t>
            </a:r>
          </a:p>
          <a:p>
            <a:pPr>
              <a:spcBef>
                <a:spcPts val="1200"/>
              </a:spcBef>
              <a:spcAft>
                <a:spcPts val="600"/>
              </a:spcAft>
              <a:buClr>
                <a:schemeClr val="tx2"/>
              </a:buClr>
            </a:pPr>
            <a:r>
              <a:rPr lang="en-US" sz="2000" dirty="0">
                <a:solidFill>
                  <a:srgbClr val="006198"/>
                </a:solidFill>
                <a:latin typeface="Ubuntu" panose="020B0504030602030204" pitchFamily="34" charset="0"/>
                <a:ea typeface="Ebrima" panose="02000000000000000000" pitchFamily="2" charset="0"/>
                <a:cs typeface="Ebrima" panose="02000000000000000000" pitchFamily="2" charset="0"/>
              </a:rPr>
              <a:t>Loss of natural environments</a:t>
            </a:r>
          </a:p>
          <a:p>
            <a:pPr>
              <a:spcBef>
                <a:spcPts val="1200"/>
              </a:spcBef>
              <a:spcAft>
                <a:spcPts val="600"/>
              </a:spcAft>
              <a:buClr>
                <a:schemeClr val="tx2"/>
              </a:buClr>
            </a:pPr>
            <a:r>
              <a:rPr lang="en-US" sz="2000" dirty="0">
                <a:solidFill>
                  <a:srgbClr val="006198"/>
                </a:solidFill>
                <a:latin typeface="Ubuntu" panose="020B0504030602030204" pitchFamily="34" charset="0"/>
                <a:ea typeface="Ebrima" panose="02000000000000000000" pitchFamily="2" charset="0"/>
                <a:cs typeface="Ebrima" panose="02000000000000000000" pitchFamily="2" charset="0"/>
              </a:rPr>
              <a:t>Fluctuating water levels</a:t>
            </a:r>
          </a:p>
          <a:p>
            <a:pPr>
              <a:spcBef>
                <a:spcPts val="1200"/>
              </a:spcBef>
              <a:spcAft>
                <a:spcPts val="600"/>
              </a:spcAft>
              <a:buClr>
                <a:schemeClr val="tx2"/>
              </a:buClr>
            </a:pPr>
            <a:r>
              <a:rPr lang="en-US" sz="2000" dirty="0">
                <a:solidFill>
                  <a:srgbClr val="006198"/>
                </a:solidFill>
                <a:latin typeface="Ubuntu" panose="020B0504030602030204" pitchFamily="34" charset="0"/>
                <a:ea typeface="Ebrima" panose="02000000000000000000" pitchFamily="2" charset="0"/>
                <a:cs typeface="Ebrima" panose="02000000000000000000" pitchFamily="2" charset="0"/>
              </a:rPr>
              <a:t>High nutrient run-off</a:t>
            </a:r>
          </a:p>
          <a:p>
            <a:pPr>
              <a:spcBef>
                <a:spcPts val="1200"/>
              </a:spcBef>
              <a:spcAft>
                <a:spcPts val="600"/>
              </a:spcAft>
              <a:buClr>
                <a:schemeClr val="tx2"/>
              </a:buClr>
            </a:pPr>
            <a:r>
              <a:rPr lang="en-US" sz="2000" dirty="0">
                <a:solidFill>
                  <a:srgbClr val="006198"/>
                </a:solidFill>
                <a:latin typeface="Ubuntu" panose="020B0504030602030204" pitchFamily="34" charset="0"/>
                <a:ea typeface="Ebrima" panose="02000000000000000000" pitchFamily="2" charset="0"/>
                <a:cs typeface="Ebrima" panose="02000000000000000000" pitchFamily="2" charset="0"/>
              </a:rPr>
              <a:t>Invasive species</a:t>
            </a:r>
          </a:p>
        </p:txBody>
      </p:sp>
      <p:sp>
        <p:nvSpPr>
          <p:cNvPr id="4" name="Title 1">
            <a:extLst>
              <a:ext uri="{FF2B5EF4-FFF2-40B4-BE49-F238E27FC236}">
                <a16:creationId xmlns:a16="http://schemas.microsoft.com/office/drawing/2014/main" id="{F442A079-5C36-407E-A602-41138DFC0C95}"/>
              </a:ext>
            </a:extLst>
          </p:cNvPr>
          <p:cNvSpPr txBox="1">
            <a:spLocks/>
          </p:cNvSpPr>
          <p:nvPr/>
        </p:nvSpPr>
        <p:spPr>
          <a:xfrm>
            <a:off x="5806466" y="1673213"/>
            <a:ext cx="3272318" cy="1008857"/>
          </a:xfrm>
          <a:prstGeom prst="rect">
            <a:avLst/>
          </a:prstGeom>
          <a:noFill/>
          <a:ln>
            <a:noFill/>
          </a:ln>
          <a:effectLst/>
        </p:spPr>
        <p:txBody>
          <a:bodyPr vert="horz" lIns="18000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Ebrima" panose="02000000000000000000" pitchFamily="2" charset="0"/>
                <a:ea typeface="Ebrima" panose="02000000000000000000" pitchFamily="2" charset="0"/>
                <a:cs typeface="Ebrima" panose="02000000000000000000" pitchFamily="2" charset="0"/>
              </a:defRPr>
            </a:lvl1pPr>
          </a:lstStyle>
          <a:p>
            <a:pPr>
              <a:spcAft>
                <a:spcPts val="600"/>
              </a:spcAft>
            </a:pPr>
            <a:endParaRPr lang="en-CA" dirty="0"/>
          </a:p>
        </p:txBody>
      </p:sp>
      <p:sp>
        <p:nvSpPr>
          <p:cNvPr id="2" name="Title 1">
            <a:extLst>
              <a:ext uri="{FF2B5EF4-FFF2-40B4-BE49-F238E27FC236}">
                <a16:creationId xmlns:a16="http://schemas.microsoft.com/office/drawing/2014/main" id="{6684BBFA-B117-47E9-B3D9-FB98DF98BEF9}"/>
              </a:ext>
            </a:extLst>
          </p:cNvPr>
          <p:cNvSpPr>
            <a:spLocks noGrp="1"/>
          </p:cNvSpPr>
          <p:nvPr>
            <p:ph type="title"/>
          </p:nvPr>
        </p:nvSpPr>
        <p:spPr>
          <a:xfrm>
            <a:off x="12880" y="0"/>
            <a:ext cx="9131120" cy="1690689"/>
          </a:xfrm>
          <a:effectLst>
            <a:outerShdw blurRad="50800" dist="38100" dir="2700000" algn="tl" rotWithShape="0">
              <a:prstClr val="black">
                <a:alpha val="40000"/>
              </a:prstClr>
            </a:outerShdw>
          </a:effectLst>
        </p:spPr>
        <p:txBody>
          <a:bodyPr>
            <a:noAutofit/>
          </a:bodyPr>
          <a:lstStyle/>
          <a:p>
            <a:pPr algn="ctr"/>
            <a:r>
              <a:rPr lang="en-CA" dirty="0">
                <a:latin typeface="Ubuntu" panose="020B0504030602030204" pitchFamily="34" charset="0"/>
              </a:rPr>
              <a:t/>
            </a:r>
            <a:br>
              <a:rPr lang="en-CA" dirty="0">
                <a:latin typeface="Ubuntu" panose="020B0504030602030204" pitchFamily="34" charset="0"/>
              </a:rPr>
            </a:br>
            <a:r>
              <a:rPr lang="en-CA" dirty="0">
                <a:latin typeface="Ubuntu" panose="020B0504030602030204" pitchFamily="34" charset="0"/>
              </a:rPr>
              <a:t>Challenges </a:t>
            </a:r>
            <a:br>
              <a:rPr lang="en-CA" dirty="0">
                <a:latin typeface="Ubuntu" panose="020B0504030602030204" pitchFamily="34" charset="0"/>
              </a:rPr>
            </a:br>
            <a:endParaRPr lang="en-CA" dirty="0">
              <a:latin typeface="Ubuntu" panose="020B0504030602030204" pitchFamily="34" charset="0"/>
            </a:endParaRPr>
          </a:p>
        </p:txBody>
      </p:sp>
    </p:spTree>
    <p:extLst>
      <p:ext uri="{BB962C8B-B14F-4D97-AF65-F5344CB8AC3E}">
        <p14:creationId xmlns:p14="http://schemas.microsoft.com/office/powerpoint/2010/main" val="37297879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SWA PPT Template 2019" id="{D75E8583-F725-4F60-BE47-5D53924B7319}" vid="{A971C7EA-55F4-4926-910C-A11F8C922D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NSWA PPT Template 2019</Template>
  <TotalTime>7087</TotalTime>
  <Words>1338</Words>
  <Application>Microsoft Office PowerPoint</Application>
  <PresentationFormat>On-screen Show (4:3)</PresentationFormat>
  <Paragraphs>212</Paragraphs>
  <Slides>32</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Arial</vt:lpstr>
      <vt:lpstr>Calibri</vt:lpstr>
      <vt:lpstr>Calibri Light</vt:lpstr>
      <vt:lpstr>Constantia</vt:lpstr>
      <vt:lpstr>Ebrima</vt:lpstr>
      <vt:lpstr>Times New Roman</vt:lpstr>
      <vt:lpstr>Ubuntu</vt:lpstr>
      <vt:lpstr>Wingdings</vt:lpstr>
      <vt:lpstr>Wingdings 2</vt:lpstr>
      <vt:lpstr>Office Theme</vt:lpstr>
      <vt:lpstr>PowerPoint Presentation</vt:lpstr>
      <vt:lpstr>PowerPoint Presentation</vt:lpstr>
      <vt:lpstr>Watershed </vt:lpstr>
      <vt:lpstr>PowerPoint Presentation</vt:lpstr>
      <vt:lpstr>PowerPoint Presentation</vt:lpstr>
      <vt:lpstr>Sturgeon River Watershed</vt:lpstr>
      <vt:lpstr>State of the Watershed </vt:lpstr>
      <vt:lpstr>Information Gaps </vt:lpstr>
      <vt:lpstr> Challenges  </vt:lpstr>
      <vt:lpstr>Watershed Management Plan </vt:lpstr>
      <vt:lpstr>Six Outcomes</vt:lpstr>
      <vt:lpstr>Plan Implementation</vt:lpstr>
      <vt:lpstr>Priorities and Next Steps  2021 - 2023</vt:lpstr>
      <vt:lpstr>Lake Isle + Lac Ste. Anne  State of the Watershed Report</vt:lpstr>
      <vt:lpstr>PowerPoint Presentation</vt:lpstr>
      <vt:lpstr>PowerPoint Presentation</vt:lpstr>
      <vt:lpstr>PowerPoint Presentation</vt:lpstr>
      <vt:lpstr>SRWA Water Quantity Working Group</vt:lpstr>
      <vt:lpstr>Water Quality Monitoring </vt:lpstr>
      <vt:lpstr>PowerPoint Presentation</vt:lpstr>
      <vt:lpstr>Riparian Area</vt:lpstr>
      <vt:lpstr>PowerPoint Presentation</vt:lpstr>
      <vt:lpstr>PowerPoint Presentation</vt:lpstr>
      <vt:lpstr>Riparian Health Action Plan</vt:lpstr>
      <vt:lpstr>Riparian 101 + 102 Training</vt:lpstr>
      <vt:lpstr>PowerPoint Presentation</vt:lpstr>
      <vt:lpstr>PowerPoint Presentation</vt:lpstr>
      <vt:lpstr>PowerPoint Presentation</vt:lpstr>
      <vt:lpstr>NSWA’s Wetland Strategy</vt:lpstr>
      <vt:lpstr>Regional Lake Stewardship Project</vt:lpstr>
      <vt:lpstr>Outreach + Education</vt:lpstr>
      <vt:lpstr>Thank you!  kelsie.norton@nswa.ab.ca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Gordy</dc:creator>
  <cp:lastModifiedBy>Candis</cp:lastModifiedBy>
  <cp:revision>12</cp:revision>
  <dcterms:created xsi:type="dcterms:W3CDTF">2021-08-18T17:32:31Z</dcterms:created>
  <dcterms:modified xsi:type="dcterms:W3CDTF">2022-11-23T16:07:26Z</dcterms:modified>
</cp:coreProperties>
</file>