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71" r:id="rId2"/>
    <p:sldId id="272" r:id="rId3"/>
    <p:sldId id="273" r:id="rId4"/>
    <p:sldId id="274" r:id="rId5"/>
    <p:sldId id="326" r:id="rId6"/>
    <p:sldId id="333" r:id="rId7"/>
    <p:sldId id="932" r:id="rId8"/>
    <p:sldId id="844" r:id="rId9"/>
    <p:sldId id="340" r:id="rId10"/>
    <p:sldId id="347" r:id="rId11"/>
    <p:sldId id="357" r:id="rId12"/>
    <p:sldId id="362" r:id="rId13"/>
    <p:sldId id="358" r:id="rId14"/>
    <p:sldId id="366" r:id="rId15"/>
    <p:sldId id="359" r:id="rId16"/>
    <p:sldId id="368" r:id="rId17"/>
    <p:sldId id="349" r:id="rId18"/>
    <p:sldId id="364" r:id="rId19"/>
    <p:sldId id="360" r:id="rId20"/>
    <p:sldId id="365" r:id="rId21"/>
    <p:sldId id="361" r:id="rId22"/>
    <p:sldId id="367" r:id="rId23"/>
    <p:sldId id="369" r:id="rId24"/>
    <p:sldId id="350" r:id="rId25"/>
    <p:sldId id="928" r:id="rId26"/>
    <p:sldId id="341" r:id="rId27"/>
    <p:sldId id="339" r:id="rId28"/>
    <p:sldId id="331" r:id="rId29"/>
    <p:sldId id="848" r:id="rId30"/>
    <p:sldId id="322" r:id="rId31"/>
    <p:sldId id="929" r:id="rId32"/>
    <p:sldId id="943" r:id="rId33"/>
    <p:sldId id="931" r:id="rId34"/>
    <p:sldId id="942" r:id="rId35"/>
    <p:sldId id="930" r:id="rId36"/>
    <p:sldId id="914" r:id="rId37"/>
    <p:sldId id="909" r:id="rId38"/>
    <p:sldId id="910" r:id="rId39"/>
    <p:sldId id="852" r:id="rId40"/>
    <p:sldId id="922" r:id="rId41"/>
    <p:sldId id="890" r:id="rId42"/>
    <p:sldId id="927" r:id="rId43"/>
    <p:sldId id="944" r:id="rId44"/>
    <p:sldId id="257" r:id="rId45"/>
    <p:sldId id="847" r:id="rId46"/>
    <p:sldId id="33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33D"/>
    <a:srgbClr val="006198"/>
    <a:srgbClr val="FFB62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3" autoAdjust="0"/>
    <p:restoredTop sz="94660"/>
  </p:normalViewPr>
  <p:slideViewPr>
    <p:cSldViewPr snapToGrid="0">
      <p:cViewPr varScale="1">
        <p:scale>
          <a:sx n="90" d="100"/>
          <a:sy n="90" d="100"/>
        </p:scale>
        <p:origin x="1194"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5272AA-364E-4E36-89D0-29A3DA49B0E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B4FCCE23-6360-475E-8A5F-FCB44C7A0A2B}">
      <dgm:prSet/>
      <dgm:spPr/>
      <dgm:t>
        <a:bodyPr/>
        <a:lstStyle/>
        <a:p>
          <a:r>
            <a:rPr lang="en-CA"/>
            <a:t>Three key purposes:</a:t>
          </a:r>
          <a:endParaRPr lang="en-US"/>
        </a:p>
      </dgm:t>
    </dgm:pt>
    <dgm:pt modelId="{034FFA99-B846-4D09-B2EE-6C9291C66A15}" type="parTrans" cxnId="{93B3D4DA-D9B3-47EE-B042-82C3BD862955}">
      <dgm:prSet/>
      <dgm:spPr/>
      <dgm:t>
        <a:bodyPr/>
        <a:lstStyle/>
        <a:p>
          <a:endParaRPr lang="en-US"/>
        </a:p>
      </dgm:t>
    </dgm:pt>
    <dgm:pt modelId="{74E807D8-CCDE-4B1A-B1B0-652706D916A5}" type="sibTrans" cxnId="{93B3D4DA-D9B3-47EE-B042-82C3BD862955}">
      <dgm:prSet/>
      <dgm:spPr/>
      <dgm:t>
        <a:bodyPr/>
        <a:lstStyle/>
        <a:p>
          <a:endParaRPr lang="en-US"/>
        </a:p>
      </dgm:t>
    </dgm:pt>
    <dgm:pt modelId="{75947F66-3EB2-4805-ADD7-33F545B9CE9D}">
      <dgm:prSet/>
      <dgm:spPr/>
      <dgm:t>
        <a:bodyPr/>
        <a:lstStyle/>
        <a:p>
          <a:r>
            <a:rPr lang="en-CA" dirty="0"/>
            <a:t>Riparian data access x2</a:t>
          </a:r>
          <a:endParaRPr lang="en-US" dirty="0"/>
        </a:p>
      </dgm:t>
    </dgm:pt>
    <dgm:pt modelId="{EB055A36-0408-4916-92D6-B46BF7CF3DD9}" type="parTrans" cxnId="{91D948A3-CFB3-44C2-B1CC-61DFCC43FB56}">
      <dgm:prSet/>
      <dgm:spPr/>
      <dgm:t>
        <a:bodyPr/>
        <a:lstStyle/>
        <a:p>
          <a:endParaRPr lang="en-US"/>
        </a:p>
      </dgm:t>
    </dgm:pt>
    <dgm:pt modelId="{185E62BF-85E9-4C58-829B-699D985D0BEE}" type="sibTrans" cxnId="{91D948A3-CFB3-44C2-B1CC-61DFCC43FB56}">
      <dgm:prSet/>
      <dgm:spPr/>
      <dgm:t>
        <a:bodyPr/>
        <a:lstStyle/>
        <a:p>
          <a:endParaRPr lang="en-US"/>
        </a:p>
      </dgm:t>
    </dgm:pt>
    <dgm:pt modelId="{0C6CBE88-95DC-4350-B89C-E541A6D7D357}">
      <dgm:prSet/>
      <dgm:spPr/>
      <dgm:t>
        <a:bodyPr/>
        <a:lstStyle/>
        <a:p>
          <a:r>
            <a:rPr lang="en-CA" dirty="0"/>
            <a:t>Resources</a:t>
          </a:r>
          <a:endParaRPr lang="en-US" dirty="0"/>
        </a:p>
      </dgm:t>
    </dgm:pt>
    <dgm:pt modelId="{313AF915-4BB1-4683-8E49-B3E96C278340}" type="parTrans" cxnId="{5CA43F25-BF82-455C-BE97-1724DE744143}">
      <dgm:prSet/>
      <dgm:spPr/>
      <dgm:t>
        <a:bodyPr/>
        <a:lstStyle/>
        <a:p>
          <a:endParaRPr lang="en-US"/>
        </a:p>
      </dgm:t>
    </dgm:pt>
    <dgm:pt modelId="{F52034E8-600A-4DB1-A9A1-76CA20127329}" type="sibTrans" cxnId="{5CA43F25-BF82-455C-BE97-1724DE744143}">
      <dgm:prSet/>
      <dgm:spPr/>
      <dgm:t>
        <a:bodyPr/>
        <a:lstStyle/>
        <a:p>
          <a:endParaRPr lang="en-US"/>
        </a:p>
      </dgm:t>
    </dgm:pt>
    <dgm:pt modelId="{99DF0A23-0531-44B5-BD06-0106B8DC7142}">
      <dgm:prSet/>
      <dgm:spPr/>
      <dgm:t>
        <a:bodyPr/>
        <a:lstStyle/>
        <a:p>
          <a:r>
            <a:rPr lang="en-CA" dirty="0"/>
            <a:t>Projects on the ground</a:t>
          </a:r>
          <a:endParaRPr lang="en-US" dirty="0"/>
        </a:p>
      </dgm:t>
    </dgm:pt>
    <dgm:pt modelId="{842A03BF-8F47-400F-8ADE-5361133B52C9}" type="parTrans" cxnId="{7C10486A-2427-4010-B6AA-F4BA4DDBD3A2}">
      <dgm:prSet/>
      <dgm:spPr/>
      <dgm:t>
        <a:bodyPr/>
        <a:lstStyle/>
        <a:p>
          <a:endParaRPr lang="en-US"/>
        </a:p>
      </dgm:t>
    </dgm:pt>
    <dgm:pt modelId="{5B4BD7EB-52D1-4888-AD8A-55C5F2A9F04E}" type="sibTrans" cxnId="{7C10486A-2427-4010-B6AA-F4BA4DDBD3A2}">
      <dgm:prSet/>
      <dgm:spPr/>
      <dgm:t>
        <a:bodyPr/>
        <a:lstStyle/>
        <a:p>
          <a:endParaRPr lang="en-US"/>
        </a:p>
      </dgm:t>
    </dgm:pt>
    <dgm:pt modelId="{B3B09E2C-C275-4B77-AA5B-8306D6FBBA5C}" type="pres">
      <dgm:prSet presAssocID="{3D5272AA-364E-4E36-89D0-29A3DA49B0E3}" presName="linear" presStyleCnt="0">
        <dgm:presLayoutVars>
          <dgm:dir/>
          <dgm:animLvl val="lvl"/>
          <dgm:resizeHandles val="exact"/>
        </dgm:presLayoutVars>
      </dgm:prSet>
      <dgm:spPr/>
    </dgm:pt>
    <dgm:pt modelId="{0EC951D1-AFED-4F31-824E-A534FE62AE43}" type="pres">
      <dgm:prSet presAssocID="{B4FCCE23-6360-475E-8A5F-FCB44C7A0A2B}" presName="parentLin" presStyleCnt="0"/>
      <dgm:spPr/>
    </dgm:pt>
    <dgm:pt modelId="{D41B1A58-54D0-4946-A884-3E7774CB3CCC}" type="pres">
      <dgm:prSet presAssocID="{B4FCCE23-6360-475E-8A5F-FCB44C7A0A2B}" presName="parentLeftMargin" presStyleLbl="node1" presStyleIdx="0" presStyleCnt="1"/>
      <dgm:spPr/>
    </dgm:pt>
    <dgm:pt modelId="{827C73ED-4F8B-4F7D-8ABA-B2626222F7BA}" type="pres">
      <dgm:prSet presAssocID="{B4FCCE23-6360-475E-8A5F-FCB44C7A0A2B}" presName="parentText" presStyleLbl="node1" presStyleIdx="0" presStyleCnt="1">
        <dgm:presLayoutVars>
          <dgm:chMax val="0"/>
          <dgm:bulletEnabled val="1"/>
        </dgm:presLayoutVars>
      </dgm:prSet>
      <dgm:spPr/>
    </dgm:pt>
    <dgm:pt modelId="{A8AFF6CC-E584-43FC-9FE7-8990E3968459}" type="pres">
      <dgm:prSet presAssocID="{B4FCCE23-6360-475E-8A5F-FCB44C7A0A2B}" presName="negativeSpace" presStyleCnt="0"/>
      <dgm:spPr/>
    </dgm:pt>
    <dgm:pt modelId="{8F438B54-C292-4B64-A359-C18A271DE724}" type="pres">
      <dgm:prSet presAssocID="{B4FCCE23-6360-475E-8A5F-FCB44C7A0A2B}" presName="childText" presStyleLbl="conFgAcc1" presStyleIdx="0" presStyleCnt="1">
        <dgm:presLayoutVars>
          <dgm:bulletEnabled val="1"/>
        </dgm:presLayoutVars>
      </dgm:prSet>
      <dgm:spPr/>
    </dgm:pt>
  </dgm:ptLst>
  <dgm:cxnLst>
    <dgm:cxn modelId="{5CA43F25-BF82-455C-BE97-1724DE744143}" srcId="{B4FCCE23-6360-475E-8A5F-FCB44C7A0A2B}" destId="{0C6CBE88-95DC-4350-B89C-E541A6D7D357}" srcOrd="1" destOrd="0" parTransId="{313AF915-4BB1-4683-8E49-B3E96C278340}" sibTransId="{F52034E8-600A-4DB1-A9A1-76CA20127329}"/>
    <dgm:cxn modelId="{2E96CC2B-160F-4C1F-BB94-3E094A9F437C}" type="presOf" srcId="{99DF0A23-0531-44B5-BD06-0106B8DC7142}" destId="{8F438B54-C292-4B64-A359-C18A271DE724}" srcOrd="0" destOrd="2" presId="urn:microsoft.com/office/officeart/2005/8/layout/list1"/>
    <dgm:cxn modelId="{17889A41-8A01-4A68-BFC2-3EAD63B1CA04}" type="presOf" srcId="{B4FCCE23-6360-475E-8A5F-FCB44C7A0A2B}" destId="{D41B1A58-54D0-4946-A884-3E7774CB3CCC}" srcOrd="0" destOrd="0" presId="urn:microsoft.com/office/officeart/2005/8/layout/list1"/>
    <dgm:cxn modelId="{C1EF9644-9C91-441B-B332-50E63E8D0EBE}" type="presOf" srcId="{75947F66-3EB2-4805-ADD7-33F545B9CE9D}" destId="{8F438B54-C292-4B64-A359-C18A271DE724}" srcOrd="0" destOrd="0" presId="urn:microsoft.com/office/officeart/2005/8/layout/list1"/>
    <dgm:cxn modelId="{7C10486A-2427-4010-B6AA-F4BA4DDBD3A2}" srcId="{B4FCCE23-6360-475E-8A5F-FCB44C7A0A2B}" destId="{99DF0A23-0531-44B5-BD06-0106B8DC7142}" srcOrd="2" destOrd="0" parTransId="{842A03BF-8F47-400F-8ADE-5361133B52C9}" sibTransId="{5B4BD7EB-52D1-4888-AD8A-55C5F2A9F04E}"/>
    <dgm:cxn modelId="{91D948A3-CFB3-44C2-B1CC-61DFCC43FB56}" srcId="{B4FCCE23-6360-475E-8A5F-FCB44C7A0A2B}" destId="{75947F66-3EB2-4805-ADD7-33F545B9CE9D}" srcOrd="0" destOrd="0" parTransId="{EB055A36-0408-4916-92D6-B46BF7CF3DD9}" sibTransId="{185E62BF-85E9-4C58-829B-699D985D0BEE}"/>
    <dgm:cxn modelId="{6F073FB4-FF7B-4CC7-97D8-F8CF0D31039A}" type="presOf" srcId="{B4FCCE23-6360-475E-8A5F-FCB44C7A0A2B}" destId="{827C73ED-4F8B-4F7D-8ABA-B2626222F7BA}" srcOrd="1" destOrd="0" presId="urn:microsoft.com/office/officeart/2005/8/layout/list1"/>
    <dgm:cxn modelId="{93B3D4DA-D9B3-47EE-B042-82C3BD862955}" srcId="{3D5272AA-364E-4E36-89D0-29A3DA49B0E3}" destId="{B4FCCE23-6360-475E-8A5F-FCB44C7A0A2B}" srcOrd="0" destOrd="0" parTransId="{034FFA99-B846-4D09-B2EE-6C9291C66A15}" sibTransId="{74E807D8-CCDE-4B1A-B1B0-652706D916A5}"/>
    <dgm:cxn modelId="{6D06E4E8-8ECC-49C3-B329-B78A165F02A8}" type="presOf" srcId="{3D5272AA-364E-4E36-89D0-29A3DA49B0E3}" destId="{B3B09E2C-C275-4B77-AA5B-8306D6FBBA5C}" srcOrd="0" destOrd="0" presId="urn:microsoft.com/office/officeart/2005/8/layout/list1"/>
    <dgm:cxn modelId="{AE310BF1-AC7D-4C24-82DB-173E36A8AB43}" type="presOf" srcId="{0C6CBE88-95DC-4350-B89C-E541A6D7D357}" destId="{8F438B54-C292-4B64-A359-C18A271DE724}" srcOrd="0" destOrd="1" presId="urn:microsoft.com/office/officeart/2005/8/layout/list1"/>
    <dgm:cxn modelId="{DAF6D4A3-E879-454C-AF14-5B82F05EAAC6}" type="presParOf" srcId="{B3B09E2C-C275-4B77-AA5B-8306D6FBBA5C}" destId="{0EC951D1-AFED-4F31-824E-A534FE62AE43}" srcOrd="0" destOrd="0" presId="urn:microsoft.com/office/officeart/2005/8/layout/list1"/>
    <dgm:cxn modelId="{F23FBC08-EB18-4631-B166-93C3F6AAD495}" type="presParOf" srcId="{0EC951D1-AFED-4F31-824E-A534FE62AE43}" destId="{D41B1A58-54D0-4946-A884-3E7774CB3CCC}" srcOrd="0" destOrd="0" presId="urn:microsoft.com/office/officeart/2005/8/layout/list1"/>
    <dgm:cxn modelId="{8469A449-D437-4BAB-A566-447CF84FC8B5}" type="presParOf" srcId="{0EC951D1-AFED-4F31-824E-A534FE62AE43}" destId="{827C73ED-4F8B-4F7D-8ABA-B2626222F7BA}" srcOrd="1" destOrd="0" presId="urn:microsoft.com/office/officeart/2005/8/layout/list1"/>
    <dgm:cxn modelId="{D189D9E2-5B29-4DDA-BF70-8584A8F54CE4}" type="presParOf" srcId="{B3B09E2C-C275-4B77-AA5B-8306D6FBBA5C}" destId="{A8AFF6CC-E584-43FC-9FE7-8990E3968459}" srcOrd="1" destOrd="0" presId="urn:microsoft.com/office/officeart/2005/8/layout/list1"/>
    <dgm:cxn modelId="{2001FDE2-A946-4636-962E-DD96791AA3AD}" type="presParOf" srcId="{B3B09E2C-C275-4B77-AA5B-8306D6FBBA5C}" destId="{8F438B54-C292-4B64-A359-C18A271DE72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38B54-C292-4B64-A359-C18A271DE724}">
      <dsp:nvSpPr>
        <dsp:cNvPr id="0" name=""/>
        <dsp:cNvSpPr/>
      </dsp:nvSpPr>
      <dsp:spPr>
        <a:xfrm>
          <a:off x="0" y="2027015"/>
          <a:ext cx="4588002" cy="2041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6080" tIns="562356" rIns="356080" bIns="192024" numCol="1" spcCol="1270" anchor="t" anchorCtr="0">
          <a:noAutofit/>
        </a:bodyPr>
        <a:lstStyle/>
        <a:p>
          <a:pPr marL="228600" lvl="1" indent="-228600" algn="l" defTabSz="1200150">
            <a:lnSpc>
              <a:spcPct val="90000"/>
            </a:lnSpc>
            <a:spcBef>
              <a:spcPct val="0"/>
            </a:spcBef>
            <a:spcAft>
              <a:spcPct val="15000"/>
            </a:spcAft>
            <a:buChar char="•"/>
          </a:pPr>
          <a:r>
            <a:rPr lang="en-CA" sz="2700" kern="1200" dirty="0"/>
            <a:t>Riparian data access x2</a:t>
          </a:r>
          <a:endParaRPr lang="en-US" sz="2700" kern="1200" dirty="0"/>
        </a:p>
        <a:p>
          <a:pPr marL="228600" lvl="1" indent="-228600" algn="l" defTabSz="1200150">
            <a:lnSpc>
              <a:spcPct val="90000"/>
            </a:lnSpc>
            <a:spcBef>
              <a:spcPct val="0"/>
            </a:spcBef>
            <a:spcAft>
              <a:spcPct val="15000"/>
            </a:spcAft>
            <a:buChar char="•"/>
          </a:pPr>
          <a:r>
            <a:rPr lang="en-CA" sz="2700" kern="1200" dirty="0"/>
            <a:t>Resources</a:t>
          </a:r>
          <a:endParaRPr lang="en-US" sz="2700" kern="1200" dirty="0"/>
        </a:p>
        <a:p>
          <a:pPr marL="228600" lvl="1" indent="-228600" algn="l" defTabSz="1200150">
            <a:lnSpc>
              <a:spcPct val="90000"/>
            </a:lnSpc>
            <a:spcBef>
              <a:spcPct val="0"/>
            </a:spcBef>
            <a:spcAft>
              <a:spcPct val="15000"/>
            </a:spcAft>
            <a:buChar char="•"/>
          </a:pPr>
          <a:r>
            <a:rPr lang="en-CA" sz="2700" kern="1200" dirty="0"/>
            <a:t>Projects on the ground</a:t>
          </a:r>
          <a:endParaRPr lang="en-US" sz="2700" kern="1200" dirty="0"/>
        </a:p>
      </dsp:txBody>
      <dsp:txXfrm>
        <a:off x="0" y="2027015"/>
        <a:ext cx="4588002" cy="2041200"/>
      </dsp:txXfrm>
    </dsp:sp>
    <dsp:sp modelId="{827C73ED-4F8B-4F7D-8ABA-B2626222F7BA}">
      <dsp:nvSpPr>
        <dsp:cNvPr id="0" name=""/>
        <dsp:cNvSpPr/>
      </dsp:nvSpPr>
      <dsp:spPr>
        <a:xfrm>
          <a:off x="229400" y="1628495"/>
          <a:ext cx="3211601" cy="797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391" tIns="0" rIns="121391" bIns="0" numCol="1" spcCol="1270" anchor="ctr" anchorCtr="0">
          <a:noAutofit/>
        </a:bodyPr>
        <a:lstStyle/>
        <a:p>
          <a:pPr marL="0" lvl="0" indent="0" algn="l" defTabSz="1200150">
            <a:lnSpc>
              <a:spcPct val="90000"/>
            </a:lnSpc>
            <a:spcBef>
              <a:spcPct val="0"/>
            </a:spcBef>
            <a:spcAft>
              <a:spcPct val="35000"/>
            </a:spcAft>
            <a:buNone/>
          </a:pPr>
          <a:r>
            <a:rPr lang="en-CA" sz="2700" kern="1200"/>
            <a:t>Three key purposes:</a:t>
          </a:r>
          <a:endParaRPr lang="en-US" sz="2700" kern="1200"/>
        </a:p>
      </dsp:txBody>
      <dsp:txXfrm>
        <a:off x="268308" y="1667403"/>
        <a:ext cx="3133785"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C3F57-2262-4094-BD05-33C89F628BAE}" type="datetimeFigureOut">
              <a:rPr lang="en-CA" smtClean="0"/>
              <a:t>2021-08-24</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10186-8BCF-4833-97E0-8E22EDF5493C}" type="slidenum">
              <a:rPr lang="en-CA" smtClean="0"/>
              <a:t>‹#›</a:t>
            </a:fld>
            <a:endParaRPr lang="en-CA"/>
          </a:p>
        </p:txBody>
      </p:sp>
    </p:spTree>
    <p:extLst>
      <p:ext uri="{BB962C8B-B14F-4D97-AF65-F5344CB8AC3E}">
        <p14:creationId xmlns:p14="http://schemas.microsoft.com/office/powerpoint/2010/main" val="180511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a:p>
            <a:endParaRPr lang="en-CA" dirty="0"/>
          </a:p>
          <a:p>
            <a:r>
              <a:rPr lang="en-CA" b="0" dirty="0"/>
              <a:t>Alberta Environment and Parks has developed a watershed planning framework for Alberta which includes several key steps/reports: </a:t>
            </a:r>
          </a:p>
          <a:p>
            <a:endParaRPr lang="en-CA" b="1" dirty="0"/>
          </a:p>
          <a:p>
            <a:r>
              <a:rPr lang="en-CA" b="1" dirty="0"/>
              <a:t>A State of the Watershed Report </a:t>
            </a:r>
            <a:r>
              <a:rPr lang="en-CA" dirty="0"/>
              <a:t>–is the first step and summarizes all the information that is know about a watershed.  It provides the benchmark for moving forward and includes a preliminary assessment of the ecological health. </a:t>
            </a:r>
          </a:p>
          <a:p>
            <a:endParaRPr lang="en-CA" dirty="0"/>
          </a:p>
          <a:p>
            <a:r>
              <a:rPr lang="en-CA" dirty="0"/>
              <a:t>In 2012 the City commissioned a state of report to summarizes all the information that is know about the Sturgeon River watershed and to provide a benchmark for moving forward with a preliminary assessment of the ecological health.  GRADE of FAIR</a:t>
            </a:r>
          </a:p>
          <a:p>
            <a:endParaRPr lang="en-CA" dirty="0"/>
          </a:p>
          <a:p>
            <a:r>
              <a:rPr lang="en-CA" dirty="0"/>
              <a:t>The report makes 3 recommendations</a:t>
            </a:r>
          </a:p>
          <a:p>
            <a:endParaRPr lang="en-CA" dirty="0"/>
          </a:p>
          <a:p>
            <a:r>
              <a:rPr lang="en-CA" b="1" dirty="0"/>
              <a:t>The next step is to develop a Watershed Management Plan </a:t>
            </a:r>
            <a:r>
              <a:rPr lang="en-CA" dirty="0"/>
              <a:t>–  it fills in the data gaps identified in the State of the Watershed report and develops objectives and actions to address priority issues. </a:t>
            </a:r>
          </a:p>
          <a:p>
            <a:endParaRPr lang="en-CA" dirty="0"/>
          </a:p>
          <a:p>
            <a:endParaRPr lang="en-CA" dirty="0"/>
          </a:p>
        </p:txBody>
      </p:sp>
      <p:sp>
        <p:nvSpPr>
          <p:cNvPr id="4" name="Slide Number Placeholder 3"/>
          <p:cNvSpPr>
            <a:spLocks noGrp="1"/>
          </p:cNvSpPr>
          <p:nvPr>
            <p:ph type="sldNum" sz="quarter" idx="10"/>
          </p:nvPr>
        </p:nvSpPr>
        <p:spPr/>
        <p:txBody>
          <a:bodyPr/>
          <a:lstStyle/>
          <a:p>
            <a:fld id="{2CDA42AE-31EF-4E8B-9681-7F303F9ABD00}" type="slidenum">
              <a:rPr lang="en-CA" smtClean="0"/>
              <a:pPr/>
              <a:t>5</a:t>
            </a:fld>
            <a:endParaRPr lang="en-CA"/>
          </a:p>
        </p:txBody>
      </p:sp>
    </p:spTree>
    <p:extLst>
      <p:ext uri="{BB962C8B-B14F-4D97-AF65-F5344CB8AC3E}">
        <p14:creationId xmlns:p14="http://schemas.microsoft.com/office/powerpoint/2010/main" val="392959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short term actions </a:t>
            </a:r>
          </a:p>
          <a:p>
            <a:r>
              <a:rPr lang="en-GB" b="1" dirty="0"/>
              <a:t>Likely already being captured through utilities </a:t>
            </a:r>
          </a:p>
          <a:p>
            <a:r>
              <a:rPr lang="en-GB" b="1" dirty="0"/>
              <a:t>Alberta Health Services drinking water testing and Working Well program</a:t>
            </a:r>
          </a:p>
          <a:p>
            <a:r>
              <a:rPr lang="en-GB" b="1" dirty="0"/>
              <a:t>Shared groundwater summary with all municipal planning staff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Groundwater Forum / Source Water Protection Forum </a:t>
            </a:r>
          </a:p>
          <a:p>
            <a:endParaRPr lang="en-GB" dirty="0"/>
          </a:p>
          <a:p>
            <a:r>
              <a:rPr lang="en-GB" dirty="0"/>
              <a:t>5 long term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Share educational materials to promote water conservation and source water protection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Encourage Government of Alberta to undertake groundwater studies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Undertake trend analysis of existing wells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Identify key recharge and discharge areas at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Provide input to NSRP on groundwater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14</a:t>
            </a:fld>
            <a:endParaRPr lang="en-CA"/>
          </a:p>
        </p:txBody>
      </p:sp>
    </p:spTree>
    <p:extLst>
      <p:ext uri="{BB962C8B-B14F-4D97-AF65-F5344CB8AC3E}">
        <p14:creationId xmlns:p14="http://schemas.microsoft.com/office/powerpoint/2010/main" val="266457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1 Outcomes </a:t>
            </a:r>
          </a:p>
          <a:p>
            <a:r>
              <a:rPr lang="en-CA" dirty="0"/>
              <a:t>4 Goals</a:t>
            </a:r>
          </a:p>
          <a:p>
            <a:r>
              <a:rPr lang="en-CA" dirty="0"/>
              <a:t>9 Strategies </a:t>
            </a:r>
          </a:p>
          <a:p>
            <a:endParaRPr lang="en-CA" dirty="0"/>
          </a:p>
          <a:p>
            <a:r>
              <a:rPr lang="en-CA" dirty="0"/>
              <a:t>12 Short term Actions (2020 – 2022) </a:t>
            </a:r>
          </a:p>
          <a:p>
            <a:r>
              <a:rPr lang="en-CA" dirty="0"/>
              <a:t>12 Long term Actions (as time and resources permit) </a:t>
            </a:r>
          </a:p>
          <a:p>
            <a:endParaRPr lang="en-CA" dirty="0"/>
          </a:p>
          <a:p>
            <a:r>
              <a:rPr lang="en-CA" b="1" dirty="0"/>
              <a:t>Top concern from SC, TAC and residents </a:t>
            </a:r>
          </a:p>
          <a:p>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15</a:t>
            </a:fld>
            <a:endParaRPr lang="en-CA"/>
          </a:p>
        </p:txBody>
      </p:sp>
    </p:spTree>
    <p:extLst>
      <p:ext uri="{BB962C8B-B14F-4D97-AF65-F5344CB8AC3E}">
        <p14:creationId xmlns:p14="http://schemas.microsoft.com/office/powerpoint/2010/main" val="3374483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GB" dirty="0"/>
              <a:t>12 short term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Technical committee is currently compiling information about road salt and snow storage practices across all 12 municipalities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Lac Ste. Anne gave the CPP watercourse crossing report to their Transportation department to inform future bridge, culvert infrastructure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Tech Committee working on a Riparian strategy;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Sturgeon County (planner Rachel and eventually, will take a proposal to Ag Services Board) to stimulate riparian restoration in the agricultural lands of Little Egg Creek, an important tributary of the Sturgeon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Priority fish habitat areas in River Que Barre and in Gibbons area</a:t>
            </a:r>
          </a:p>
          <a:p>
            <a:endParaRPr lang="en-GB" dirty="0"/>
          </a:p>
          <a:p>
            <a:endParaRPr lang="en-GB" dirty="0"/>
          </a:p>
          <a:p>
            <a:r>
              <a:rPr lang="en-GB" dirty="0"/>
              <a:t>12 long term actions </a:t>
            </a:r>
          </a:p>
          <a:p>
            <a:pPr marL="914400" lvl="1" indent="-457200">
              <a:lnSpc>
                <a:spcPct val="110000"/>
              </a:lnSpc>
              <a:spcBef>
                <a:spcPts val="0"/>
              </a:spcBef>
              <a:buClr>
                <a:srgbClr val="006298"/>
              </a:buClr>
              <a:buFont typeface="Arial" panose="020B0604020202020204" pitchFamily="34" charset="0"/>
              <a:buChar char="•"/>
            </a:pPr>
            <a:r>
              <a:rPr lang="en-CA" sz="2800" kern="1200" dirty="0">
                <a:solidFill>
                  <a:schemeClr val="tx1"/>
                </a:solidFill>
                <a:latin typeface="+mn-lt"/>
                <a:ea typeface="+mn-ea"/>
                <a:cs typeface="+mn-cs"/>
              </a:rPr>
              <a:t>Reduce contamination loading from point sources by improving wastewater management </a:t>
            </a:r>
          </a:p>
          <a:p>
            <a:pPr marL="914400" lvl="1" indent="-457200">
              <a:lnSpc>
                <a:spcPct val="110000"/>
              </a:lnSpc>
              <a:spcBef>
                <a:spcPts val="0"/>
              </a:spcBef>
              <a:buClr>
                <a:srgbClr val="006298"/>
              </a:buClr>
              <a:buFont typeface="Arial" panose="020B0604020202020204" pitchFamily="34" charset="0"/>
              <a:buChar char="•"/>
            </a:pPr>
            <a:r>
              <a:rPr lang="en-CA" sz="2800" kern="1200" dirty="0">
                <a:solidFill>
                  <a:schemeClr val="tx1"/>
                </a:solidFill>
                <a:latin typeface="+mn-lt"/>
                <a:ea typeface="+mn-ea"/>
                <a:cs typeface="+mn-cs"/>
              </a:rPr>
              <a:t>Promote agricultural best management practices to reduce nutrient, bacterial and pesticide loading</a:t>
            </a:r>
          </a:p>
          <a:p>
            <a:pPr marL="914400" lvl="1" indent="-457200">
              <a:lnSpc>
                <a:spcPct val="110000"/>
              </a:lnSpc>
              <a:spcBef>
                <a:spcPts val="0"/>
              </a:spcBef>
              <a:buClr>
                <a:srgbClr val="006298"/>
              </a:buClr>
              <a:buFont typeface="Arial" panose="020B0604020202020204" pitchFamily="34" charset="0"/>
              <a:buChar char="•"/>
            </a:pPr>
            <a:r>
              <a:rPr lang="en-CA" sz="2800" kern="1200" dirty="0">
                <a:solidFill>
                  <a:schemeClr val="tx1"/>
                </a:solidFill>
                <a:latin typeface="+mn-lt"/>
                <a:ea typeface="+mn-ea"/>
                <a:cs typeface="+mn-cs"/>
              </a:rPr>
              <a:t>Promote urban stormwater best management practices to reduce sediment, nutrient, bacteria and pesticide loading</a:t>
            </a:r>
          </a:p>
          <a:p>
            <a:pPr marL="914400" lvl="1" indent="-457200">
              <a:lnSpc>
                <a:spcPct val="110000"/>
              </a:lnSpc>
              <a:spcBef>
                <a:spcPts val="0"/>
              </a:spcBef>
              <a:buClr>
                <a:srgbClr val="006298"/>
              </a:buClr>
              <a:buFont typeface="Arial" panose="020B0604020202020204" pitchFamily="34" charset="0"/>
              <a:buChar char="•"/>
            </a:pPr>
            <a:r>
              <a:rPr lang="en-CA" sz="2800" kern="1200" dirty="0">
                <a:solidFill>
                  <a:schemeClr val="tx1"/>
                </a:solidFill>
                <a:latin typeface="+mn-lt"/>
                <a:ea typeface="+mn-ea"/>
                <a:cs typeface="+mn-cs"/>
              </a:rPr>
              <a:t>Support work of land programs to protect riparian areas</a:t>
            </a:r>
          </a:p>
          <a:p>
            <a:pPr marL="914400" lvl="1" indent="-457200">
              <a:lnSpc>
                <a:spcPct val="110000"/>
              </a:lnSpc>
              <a:spcBef>
                <a:spcPts val="0"/>
              </a:spcBef>
              <a:buClr>
                <a:srgbClr val="006298"/>
              </a:buClr>
              <a:buFont typeface="Arial" panose="020B0604020202020204" pitchFamily="34" charset="0"/>
              <a:buChar char="•"/>
            </a:pPr>
            <a:r>
              <a:rPr lang="en-CA" sz="2800" kern="1200" dirty="0">
                <a:solidFill>
                  <a:schemeClr val="tx1"/>
                </a:solidFill>
                <a:latin typeface="+mn-lt"/>
                <a:ea typeface="+mn-ea"/>
                <a:cs typeface="+mn-cs"/>
              </a:rPr>
              <a:t>Support lake watershed stewardship groups and programs</a:t>
            </a:r>
          </a:p>
          <a:p>
            <a:pPr marL="914400" lvl="1" indent="-457200">
              <a:lnSpc>
                <a:spcPct val="110000"/>
              </a:lnSpc>
              <a:spcBef>
                <a:spcPts val="0"/>
              </a:spcBef>
              <a:buClr>
                <a:srgbClr val="006298"/>
              </a:buClr>
              <a:buFont typeface="Arial" panose="020B0604020202020204" pitchFamily="34" charset="0"/>
              <a:buChar char="•"/>
            </a:pPr>
            <a:r>
              <a:rPr lang="en-CA" sz="2800" kern="1200" dirty="0">
                <a:solidFill>
                  <a:schemeClr val="tx1"/>
                </a:solidFill>
                <a:latin typeface="+mn-lt"/>
                <a:ea typeface="+mn-ea"/>
                <a:cs typeface="+mn-cs"/>
              </a:rPr>
              <a:t>Seek research partnerships to study cumulative effects on aquatic ecosystem health </a:t>
            </a:r>
          </a:p>
          <a:p>
            <a:pPr marL="914400" lvl="1" indent="-457200">
              <a:lnSpc>
                <a:spcPct val="110000"/>
              </a:lnSpc>
              <a:spcBef>
                <a:spcPts val="0"/>
              </a:spcBef>
              <a:buClr>
                <a:srgbClr val="006298"/>
              </a:buClr>
              <a:buFont typeface="Arial" panose="020B0604020202020204" pitchFamily="34" charset="0"/>
              <a:buChar char="•"/>
            </a:pPr>
            <a:r>
              <a:rPr lang="en-CA" sz="2800" kern="1200" dirty="0">
                <a:solidFill>
                  <a:schemeClr val="tx1"/>
                </a:solidFill>
                <a:latin typeface="+mn-lt"/>
                <a:ea typeface="+mn-ea"/>
                <a:cs typeface="+mn-cs"/>
              </a:rPr>
              <a:t>Develop model land </a:t>
            </a:r>
            <a:r>
              <a:rPr lang="en-CA" sz="2600" kern="1200" dirty="0">
                <a:solidFill>
                  <a:schemeClr val="tx1"/>
                </a:solidFill>
                <a:latin typeface="+mn-lt"/>
                <a:ea typeface="+mn-ea"/>
                <a:cs typeface="+mn-cs"/>
              </a:rPr>
              <a:t>use bylaws and policies on priority issues </a:t>
            </a:r>
          </a:p>
          <a:p>
            <a:pPr marL="914400" lvl="1" indent="-457200">
              <a:lnSpc>
                <a:spcPct val="110000"/>
              </a:lnSpc>
              <a:spcBef>
                <a:spcPts val="0"/>
              </a:spcBef>
              <a:buClr>
                <a:srgbClr val="6BA539"/>
              </a:buClr>
              <a:buFont typeface="Arial" panose="020B0604020202020204" pitchFamily="34" charset="0"/>
              <a:buChar char="•"/>
            </a:pPr>
            <a:r>
              <a:rPr lang="en-CA" sz="2600" kern="1200" dirty="0">
                <a:solidFill>
                  <a:schemeClr val="tx1"/>
                </a:solidFill>
                <a:latin typeface="+mn-lt"/>
                <a:ea typeface="+mn-ea"/>
                <a:cs typeface="+mn-cs"/>
              </a:rPr>
              <a:t>Use indicator information to report on the state of the watershed every five years</a:t>
            </a:r>
          </a:p>
          <a:p>
            <a:pPr marL="914400" lvl="1" indent="-457200">
              <a:lnSpc>
                <a:spcPct val="110000"/>
              </a:lnSpc>
              <a:spcBef>
                <a:spcPts val="0"/>
              </a:spcBef>
              <a:buClr>
                <a:srgbClr val="6BA539"/>
              </a:buClr>
              <a:buFont typeface="Arial" panose="020B0604020202020204" pitchFamily="34" charset="0"/>
              <a:buChar char="•"/>
            </a:pPr>
            <a:r>
              <a:rPr lang="en-CA" sz="2600" kern="1200" dirty="0">
                <a:solidFill>
                  <a:schemeClr val="tx1"/>
                </a:solidFill>
                <a:latin typeface="+mn-lt"/>
                <a:ea typeface="+mn-ea"/>
                <a:cs typeface="+mn-cs"/>
              </a:rPr>
              <a:t>Complete a drained/existing wetland inventory </a:t>
            </a:r>
          </a:p>
          <a:p>
            <a:pPr marL="914400" lvl="1" indent="-457200">
              <a:lnSpc>
                <a:spcPct val="110000"/>
              </a:lnSpc>
              <a:spcBef>
                <a:spcPts val="0"/>
              </a:spcBef>
              <a:buClr>
                <a:srgbClr val="6BA539"/>
              </a:buClr>
              <a:buFont typeface="Arial" panose="020B0604020202020204" pitchFamily="34" charset="0"/>
              <a:buChar char="•"/>
            </a:pPr>
            <a:r>
              <a:rPr lang="en-CA" sz="2600" kern="1200" dirty="0">
                <a:solidFill>
                  <a:schemeClr val="tx1"/>
                </a:solidFill>
                <a:latin typeface="+mn-lt"/>
                <a:ea typeface="+mn-ea"/>
                <a:cs typeface="+mn-cs"/>
              </a:rPr>
              <a:t>Conduct an ecosystem valuation of watershed/natural assets to inform government planning </a:t>
            </a:r>
          </a:p>
          <a:p>
            <a:pPr marL="914400" lvl="1" indent="-457200">
              <a:lnSpc>
                <a:spcPct val="110000"/>
              </a:lnSpc>
              <a:spcBef>
                <a:spcPts val="0"/>
              </a:spcBef>
              <a:buClr>
                <a:srgbClr val="6BA539"/>
              </a:buClr>
              <a:buFont typeface="Arial" panose="020B0604020202020204" pitchFamily="34" charset="0"/>
              <a:buChar char="•"/>
            </a:pPr>
            <a:r>
              <a:rPr lang="en-CA" sz="2600" kern="1200" dirty="0">
                <a:solidFill>
                  <a:schemeClr val="tx1"/>
                </a:solidFill>
                <a:latin typeface="+mn-lt"/>
                <a:ea typeface="+mn-ea"/>
                <a:cs typeface="+mn-cs"/>
              </a:rPr>
              <a:t>Improve fish habitat where conditions are poor</a:t>
            </a:r>
          </a:p>
          <a:p>
            <a:pPr marL="914400" lvl="1" indent="-457200">
              <a:lnSpc>
                <a:spcPct val="110000"/>
              </a:lnSpc>
              <a:spcBef>
                <a:spcPts val="0"/>
              </a:spcBef>
              <a:buClr>
                <a:srgbClr val="6BA539"/>
              </a:buClr>
              <a:buFont typeface="Arial" panose="020B0604020202020204" pitchFamily="34" charset="0"/>
              <a:buChar char="•"/>
            </a:pPr>
            <a:r>
              <a:rPr lang="en-CA" sz="2600" kern="1200" dirty="0">
                <a:solidFill>
                  <a:schemeClr val="tx1"/>
                </a:solidFill>
                <a:latin typeface="+mn-lt"/>
                <a:ea typeface="+mn-ea"/>
                <a:cs typeface="+mn-cs"/>
              </a:rPr>
              <a:t>Conduct invasive species surveys to prioritize areas for action</a:t>
            </a:r>
            <a:endParaRPr lang="en-GB"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16</a:t>
            </a:fld>
            <a:endParaRPr lang="en-CA"/>
          </a:p>
        </p:txBody>
      </p:sp>
    </p:spTree>
    <p:extLst>
      <p:ext uri="{BB962C8B-B14F-4D97-AF65-F5344CB8AC3E}">
        <p14:creationId xmlns:p14="http://schemas.microsoft.com/office/powerpoint/2010/main" val="12318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outcome </a:t>
            </a:r>
          </a:p>
          <a:p>
            <a:r>
              <a:rPr lang="en-GB" dirty="0"/>
              <a:t>1 goal </a:t>
            </a:r>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17</a:t>
            </a:fld>
            <a:endParaRPr lang="en-CA"/>
          </a:p>
        </p:txBody>
      </p:sp>
    </p:spTree>
    <p:extLst>
      <p:ext uri="{BB962C8B-B14F-4D97-AF65-F5344CB8AC3E}">
        <p14:creationId xmlns:p14="http://schemas.microsoft.com/office/powerpoint/2010/main" val="249361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short term actions </a:t>
            </a:r>
          </a:p>
          <a:p>
            <a:r>
              <a:rPr lang="en-GB" b="1" dirty="0"/>
              <a:t>Mostly work to be done with Alberta Environment and linked to work underway. </a:t>
            </a:r>
          </a:p>
          <a:p>
            <a:r>
              <a:rPr lang="en-GB" b="1" dirty="0"/>
              <a:t>AUMA/RMA have excellent water conservation </a:t>
            </a:r>
            <a:r>
              <a:rPr lang="en-GB" b="1" dirty="0" err="1"/>
              <a:t>bmps</a:t>
            </a:r>
            <a:r>
              <a:rPr lang="en-GB" b="1" dirty="0"/>
              <a:t> for municipalities </a:t>
            </a:r>
          </a:p>
          <a:p>
            <a:endParaRPr lang="en-GB" dirty="0"/>
          </a:p>
          <a:p>
            <a:r>
              <a:rPr lang="en-GB" dirty="0"/>
              <a:t>3 long term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Encourage licensees to report actual water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Maintain existing flow gauges and establish new stations on tributaries to improve water balance calculations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Ensure economic value of water as well as trade-offs are understood and inform local and regional decision making </a:t>
            </a:r>
          </a:p>
          <a:p>
            <a:endParaRPr lang="en-GB"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18</a:t>
            </a:fld>
            <a:endParaRPr lang="en-CA"/>
          </a:p>
        </p:txBody>
      </p:sp>
    </p:spTree>
    <p:extLst>
      <p:ext uri="{BB962C8B-B14F-4D97-AF65-F5344CB8AC3E}">
        <p14:creationId xmlns:p14="http://schemas.microsoft.com/office/powerpoint/2010/main" val="261396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outcome </a:t>
            </a:r>
          </a:p>
          <a:p>
            <a:endParaRPr lang="en-GB" dirty="0"/>
          </a:p>
          <a:p>
            <a:r>
              <a:rPr lang="en-GB" dirty="0"/>
              <a:t>2 goals </a:t>
            </a:r>
          </a:p>
          <a:p>
            <a:endParaRPr lang="en-GB" dirty="0"/>
          </a:p>
          <a:p>
            <a:r>
              <a:rPr lang="en-GB" dirty="0"/>
              <a:t>1 short term action </a:t>
            </a:r>
          </a:p>
          <a:p>
            <a:r>
              <a:rPr lang="en-GB" dirty="0"/>
              <a:t>3 long term actions</a:t>
            </a:r>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19</a:t>
            </a:fld>
            <a:endParaRPr lang="en-CA"/>
          </a:p>
        </p:txBody>
      </p:sp>
    </p:spTree>
    <p:extLst>
      <p:ext uri="{BB962C8B-B14F-4D97-AF65-F5344CB8AC3E}">
        <p14:creationId xmlns:p14="http://schemas.microsoft.com/office/powerpoint/2010/main" val="1725817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short term actions </a:t>
            </a:r>
          </a:p>
          <a:p>
            <a:endParaRPr lang="en-GB" dirty="0"/>
          </a:p>
          <a:p>
            <a:r>
              <a:rPr lang="en-GB" dirty="0"/>
              <a:t>3 long term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Compile existing or create new maps showing environmentally significant areas </a:t>
            </a:r>
          </a:p>
          <a:p>
            <a:pPr marL="914400" lvl="1" indent="-457200">
              <a:lnSpc>
                <a:spcPct val="110000"/>
              </a:lnSpc>
              <a:spcBef>
                <a:spcPts val="0"/>
              </a:spcBef>
              <a:buClr>
                <a:srgbClr val="6BA539"/>
              </a:buClr>
              <a:buFont typeface="Arial" panose="020B0604020202020204" pitchFamily="34" charset="0"/>
              <a:buChar char="•"/>
            </a:pPr>
            <a:r>
              <a:rPr lang="en-CA" sz="2600" kern="1200" dirty="0">
                <a:solidFill>
                  <a:schemeClr val="tx1"/>
                </a:solidFill>
                <a:latin typeface="+mn-lt"/>
                <a:ea typeface="+mn-ea"/>
                <a:cs typeface="+mn-cs"/>
              </a:rPr>
              <a:t>Identify and prioritize areas where there is more value for low impact development </a:t>
            </a:r>
          </a:p>
          <a:p>
            <a:pPr marL="914400" lvl="1" indent="-457200">
              <a:lnSpc>
                <a:spcPct val="110000"/>
              </a:lnSpc>
              <a:spcBef>
                <a:spcPts val="0"/>
              </a:spcBef>
              <a:buClr>
                <a:srgbClr val="6BA539"/>
              </a:buClr>
              <a:buFont typeface="Arial" panose="020B0604020202020204" pitchFamily="34" charset="0"/>
              <a:buChar char="•"/>
            </a:pPr>
            <a:r>
              <a:rPr lang="en-CA" sz="2600" kern="1200" dirty="0">
                <a:solidFill>
                  <a:schemeClr val="tx1"/>
                </a:solidFill>
                <a:latin typeface="+mn-lt"/>
                <a:ea typeface="+mn-ea"/>
                <a:cs typeface="+mn-cs"/>
              </a:rPr>
              <a:t>Conduct a study to assess a possible Sturgeon River protection corridor</a:t>
            </a:r>
          </a:p>
          <a:p>
            <a:endParaRPr lang="en-GB"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20</a:t>
            </a:fld>
            <a:endParaRPr lang="en-CA"/>
          </a:p>
        </p:txBody>
      </p:sp>
    </p:spTree>
    <p:extLst>
      <p:ext uri="{BB962C8B-B14F-4D97-AF65-F5344CB8AC3E}">
        <p14:creationId xmlns:p14="http://schemas.microsoft.com/office/powerpoint/2010/main" val="3402912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outcome </a:t>
            </a:r>
          </a:p>
          <a:p>
            <a:r>
              <a:rPr lang="en-GB" dirty="0"/>
              <a:t>2 goals </a:t>
            </a:r>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21</a:t>
            </a:fld>
            <a:endParaRPr lang="en-CA"/>
          </a:p>
        </p:txBody>
      </p:sp>
    </p:spTree>
    <p:extLst>
      <p:ext uri="{BB962C8B-B14F-4D97-AF65-F5344CB8AC3E}">
        <p14:creationId xmlns:p14="http://schemas.microsoft.com/office/powerpoint/2010/main" val="62343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short term actions </a:t>
            </a:r>
          </a:p>
          <a:p>
            <a:endParaRPr lang="en-GB" dirty="0"/>
          </a:p>
          <a:p>
            <a:r>
              <a:rPr lang="en-GB" dirty="0"/>
              <a:t>4 long term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Align key messages and develop materials on key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Provide opportunities for improving understanding of indigenous values and traditional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Encourage Indigenous communities, agriculture and industry to participate on committees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Prepare an annual report on the SRWMP implementation</a:t>
            </a:r>
          </a:p>
          <a:p>
            <a:endParaRPr lang="en-GB"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22</a:t>
            </a:fld>
            <a:endParaRPr lang="en-CA"/>
          </a:p>
        </p:txBody>
      </p:sp>
    </p:spTree>
    <p:extLst>
      <p:ext uri="{BB962C8B-B14F-4D97-AF65-F5344CB8AC3E}">
        <p14:creationId xmlns:p14="http://schemas.microsoft.com/office/powerpoint/2010/main" val="215872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b="1" dirty="0"/>
          </a:p>
        </p:txBody>
      </p:sp>
      <p:sp>
        <p:nvSpPr>
          <p:cNvPr id="4" name="Slide Number Placeholder 3"/>
          <p:cNvSpPr>
            <a:spLocks noGrp="1"/>
          </p:cNvSpPr>
          <p:nvPr>
            <p:ph type="sldNum" sz="quarter" idx="10"/>
          </p:nvPr>
        </p:nvSpPr>
        <p:spPr/>
        <p:txBody>
          <a:bodyPr/>
          <a:lstStyle/>
          <a:p>
            <a:fld id="{2CDA42AE-31EF-4E8B-9681-7F303F9ABD00}" type="slidenum">
              <a:rPr lang="en-CA" smtClean="0"/>
              <a:pPr/>
              <a:t>23</a:t>
            </a:fld>
            <a:endParaRPr lang="en-CA"/>
          </a:p>
        </p:txBody>
      </p:sp>
    </p:spTree>
    <p:extLst>
      <p:ext uri="{BB962C8B-B14F-4D97-AF65-F5344CB8AC3E}">
        <p14:creationId xmlns:p14="http://schemas.microsoft.com/office/powerpoint/2010/main" val="281532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lang="en-CA" sz="1200" dirty="0"/>
              <a:t>The first recommendation of the State of the Watershed Report was to form a municipally led subwatershed group. </a:t>
            </a:r>
          </a:p>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endParaRPr lang="en-CA" sz="1200" dirty="0"/>
          </a:p>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endParaRPr lang="en-CA" sz="1200" dirty="0"/>
          </a:p>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lang="en-CA" sz="1200" dirty="0"/>
              <a:t>The alliance: </a:t>
            </a:r>
          </a:p>
          <a:p>
            <a:pPr marL="17145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CA" sz="1200" dirty="0"/>
              <a:t>Was formed in 2014 </a:t>
            </a:r>
          </a:p>
          <a:p>
            <a:pPr marL="17145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CA" sz="1200" dirty="0"/>
              <a:t>Includes 12 municipalities with both elected officials and municipal staff</a:t>
            </a:r>
          </a:p>
          <a:p>
            <a:pPr marL="17145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CA" sz="1200" dirty="0"/>
              <a:t>Also includes Provincial Government (AEP) and local stewardship groups.  </a:t>
            </a:r>
          </a:p>
          <a:p>
            <a:pPr marL="17145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CA" sz="1200" dirty="0"/>
              <a:t>Recently, re-engaging indigenous communities and sharing knowledge.  </a:t>
            </a:r>
          </a:p>
          <a:p>
            <a:pPr>
              <a:spcBef>
                <a:spcPts val="1200"/>
              </a:spcBef>
              <a:spcAft>
                <a:spcPts val="600"/>
              </a:spcAft>
              <a:buClrTx/>
              <a:buFont typeface="Arial" panose="020B0604020202020204" pitchFamily="34" charset="0"/>
              <a:buNone/>
            </a:pPr>
            <a:endParaRPr lang="en-CA" sz="1200" kern="1200" dirty="0">
              <a:solidFill>
                <a:schemeClr val="tx1"/>
              </a:solidFill>
              <a:latin typeface="+mn-lt"/>
              <a:ea typeface="+mn-ea"/>
              <a:cs typeface="Arial" panose="020B0604020202020204" pitchFamily="34" charset="0"/>
            </a:endParaRPr>
          </a:p>
          <a:p>
            <a:pPr>
              <a:spcBef>
                <a:spcPts val="1200"/>
              </a:spcBef>
              <a:spcAft>
                <a:spcPts val="600"/>
              </a:spcAft>
              <a:buClrTx/>
              <a:buFont typeface="Arial" panose="020B0604020202020204" pitchFamily="34" charset="0"/>
              <a:buChar char="•"/>
            </a:pPr>
            <a:r>
              <a:rPr lang="en-CA" sz="1200" kern="1200" dirty="0">
                <a:solidFill>
                  <a:schemeClr val="tx1"/>
                </a:solidFill>
                <a:latin typeface="+mn-lt"/>
                <a:ea typeface="+mn-ea"/>
                <a:cs typeface="Arial" panose="020B0604020202020204" pitchFamily="34" charset="0"/>
              </a:rPr>
              <a:t>Wanted to work collaboratively as water issues don’t follow municipal boundaries and wanted to use opportunities for grant funding</a:t>
            </a:r>
          </a:p>
          <a:p>
            <a:pPr>
              <a:lnSpc>
                <a:spcPct val="100000"/>
              </a:lnSpc>
              <a:spcBef>
                <a:spcPts val="1200"/>
              </a:spcBef>
              <a:spcAft>
                <a:spcPts val="600"/>
              </a:spcAft>
              <a:buClrTx/>
              <a:buFont typeface="Arial" panose="020B0604020202020204" pitchFamily="34" charset="0"/>
              <a:buChar char="•"/>
            </a:pPr>
            <a:r>
              <a:rPr lang="en-CA" sz="1200" kern="1200" dirty="0">
                <a:solidFill>
                  <a:schemeClr val="tx1"/>
                </a:solidFill>
                <a:latin typeface="+mn-lt"/>
                <a:ea typeface="+mn-ea"/>
                <a:cs typeface="Arial" panose="020B0604020202020204" pitchFamily="34" charset="0"/>
              </a:rPr>
              <a:t>Watershed management at the sub-watershed level is more effective as “</a:t>
            </a:r>
            <a:r>
              <a:rPr lang="en-CA" sz="1200" i="1" kern="1200" dirty="0">
                <a:solidFill>
                  <a:schemeClr val="tx1"/>
                </a:solidFill>
                <a:latin typeface="+mn-lt"/>
                <a:ea typeface="+mn-ea"/>
                <a:cs typeface="Arial" panose="020B0604020202020204" pitchFamily="34" charset="0"/>
              </a:rPr>
              <a:t>local issues can be dealt with by local solutions”. </a:t>
            </a:r>
          </a:p>
          <a:p>
            <a:pPr>
              <a:lnSpc>
                <a:spcPct val="100000"/>
              </a:lnSpc>
              <a:spcBef>
                <a:spcPts val="1200"/>
              </a:spcBef>
              <a:spcAft>
                <a:spcPts val="600"/>
              </a:spcAft>
              <a:buClrTx/>
              <a:buFont typeface="Arial" panose="020B0604020202020204" pitchFamily="34" charset="0"/>
              <a:buChar char="•"/>
            </a:pPr>
            <a:endParaRPr lang="en-CA" sz="1200" i="1" kern="1200" dirty="0">
              <a:solidFill>
                <a:schemeClr val="tx1"/>
              </a:solidFill>
              <a:latin typeface="+mn-lt"/>
              <a:ea typeface="+mn-ea"/>
              <a:cs typeface="Arial" panose="020B0604020202020204" pitchFamily="34" charset="0"/>
            </a:endParaRPr>
          </a:p>
          <a:p>
            <a:pPr>
              <a:lnSpc>
                <a:spcPct val="100000"/>
              </a:lnSpc>
              <a:spcBef>
                <a:spcPts val="1200"/>
              </a:spcBef>
              <a:spcAft>
                <a:spcPts val="600"/>
              </a:spcAft>
              <a:buClrTx/>
              <a:buFont typeface="Arial" panose="020B0604020202020204" pitchFamily="34" charset="0"/>
              <a:buChar char="•"/>
            </a:pPr>
            <a:r>
              <a:rPr lang="en-CA" sz="1200" i="1" kern="1200" dirty="0">
                <a:solidFill>
                  <a:schemeClr val="tx1"/>
                </a:solidFill>
                <a:latin typeface="+mn-lt"/>
                <a:ea typeface="+mn-ea"/>
                <a:cs typeface="Arial" panose="020B0604020202020204" pitchFamily="34" charset="0"/>
              </a:rPr>
              <a:t>NSWA helps facilitate the formation of the group, ongoing meetings, grant writing, technical studies and writing of reports.  </a:t>
            </a:r>
          </a:p>
          <a:p>
            <a:pPr>
              <a:lnSpc>
                <a:spcPct val="100000"/>
              </a:lnSpc>
              <a:spcBef>
                <a:spcPts val="1200"/>
              </a:spcBef>
              <a:spcAft>
                <a:spcPts val="600"/>
              </a:spcAft>
              <a:buClrTx/>
              <a:buFont typeface="Arial" panose="020B0604020202020204" pitchFamily="34" charset="0"/>
              <a:buChar char="•"/>
            </a:pPr>
            <a:endParaRPr lang="en-CA" sz="1200" i="1" kern="1200" dirty="0">
              <a:solidFill>
                <a:schemeClr val="tx1"/>
              </a:solidFill>
              <a:latin typeface="+mn-lt"/>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2CDA42AE-31EF-4E8B-9681-7F303F9ABD00}" type="slidenum">
              <a:rPr lang="en-CA" smtClean="0"/>
              <a:pPr/>
              <a:t>6</a:t>
            </a:fld>
            <a:endParaRPr lang="en-CA"/>
          </a:p>
        </p:txBody>
      </p:sp>
    </p:spTree>
    <p:extLst>
      <p:ext uri="{BB962C8B-B14F-4D97-AF65-F5344CB8AC3E}">
        <p14:creationId xmlns:p14="http://schemas.microsoft.com/office/powerpoint/2010/main" val="400151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4 major projects (paraphrase slide)</a:t>
            </a:r>
          </a:p>
          <a:p>
            <a:pPr marL="171450" indent="-171450">
              <a:buFont typeface="Arial" panose="020B0604020202020204" pitchFamily="34" charset="0"/>
              <a:buChar char="•"/>
            </a:pPr>
            <a:endParaRPr lang="en-CA" dirty="0"/>
          </a:p>
          <a:p>
            <a:pPr marL="0" indent="0">
              <a:buFont typeface="Arial" panose="020B0604020202020204" pitchFamily="34" charset="0"/>
              <a:buNone/>
            </a:pPr>
            <a:endParaRPr lang="en-CA" dirty="0"/>
          </a:p>
          <a:p>
            <a:pPr marL="0" indent="0">
              <a:buFont typeface="Arial" panose="020B0604020202020204" pitchFamily="34" charset="0"/>
              <a:buNone/>
            </a:pPr>
            <a:endParaRPr lang="en-CA"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24</a:t>
            </a:fld>
            <a:endParaRPr lang="en-CA"/>
          </a:p>
        </p:txBody>
      </p:sp>
    </p:spTree>
    <p:extLst>
      <p:ext uri="{BB962C8B-B14F-4D97-AF65-F5344CB8AC3E}">
        <p14:creationId xmlns:p14="http://schemas.microsoft.com/office/powerpoint/2010/main" val="3577075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Two year program 2021 and 2022 </a:t>
            </a:r>
          </a:p>
        </p:txBody>
      </p:sp>
      <p:sp>
        <p:nvSpPr>
          <p:cNvPr id="4" name="Slide Number Placeholder 3"/>
          <p:cNvSpPr>
            <a:spLocks noGrp="1"/>
          </p:cNvSpPr>
          <p:nvPr>
            <p:ph type="sldNum" sz="quarter" idx="5"/>
          </p:nvPr>
        </p:nvSpPr>
        <p:spPr/>
        <p:txBody>
          <a:bodyPr/>
          <a:lstStyle/>
          <a:p>
            <a:fld id="{8003AA70-1F30-45FD-B2FC-396AEBD148BD}" type="slidenum">
              <a:rPr lang="en-CA" smtClean="0"/>
              <a:t>26</a:t>
            </a:fld>
            <a:endParaRPr lang="en-CA"/>
          </a:p>
        </p:txBody>
      </p:sp>
    </p:spTree>
    <p:extLst>
      <p:ext uri="{BB962C8B-B14F-4D97-AF65-F5344CB8AC3E}">
        <p14:creationId xmlns:p14="http://schemas.microsoft.com/office/powerpoint/2010/main" val="135000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rgbClr val="002060"/>
                </a:solidFill>
                <a:latin typeface="Arial" pitchFamily="34" charset="0"/>
                <a:cs typeface="Arial" pitchFamily="34" charset="0"/>
              </a:rPr>
              <a:t>One way is to do a preliminary review of instream flow needs </a:t>
            </a:r>
          </a:p>
          <a:p>
            <a:endParaRPr lang="en-US" sz="1000" b="1" dirty="0">
              <a:solidFill>
                <a:srgbClr val="002060"/>
              </a:solidFill>
              <a:latin typeface="Arial" pitchFamily="34" charset="0"/>
              <a:cs typeface="Arial" pitchFamily="34" charset="0"/>
            </a:endParaRPr>
          </a:p>
          <a:p>
            <a:pPr marL="349964" indent="-349964">
              <a:lnSpc>
                <a:spcPct val="107000"/>
              </a:lnSpc>
              <a:spcAft>
                <a:spcPts val="816"/>
              </a:spcAft>
              <a:buFont typeface="Arial" panose="020B0604020202020204" pitchFamily="34" charset="0"/>
              <a:buChar char="•"/>
              <a:tabLst>
                <a:tab pos="466618" algn="l"/>
              </a:tabLst>
            </a:pPr>
            <a:r>
              <a:rPr lang="en-CA" dirty="0">
                <a:latin typeface="Calibri" panose="020F0502020204030204" pitchFamily="34" charset="0"/>
                <a:ea typeface="Calibri" panose="020F0502020204030204" pitchFamily="34" charset="0"/>
                <a:cs typeface="Times New Roman" panose="02020603050405020304" pitchFamily="18" charset="0"/>
              </a:rPr>
              <a:t>Although there is limited flow data, it does appear that the main stem of the Sturgeon River is highly allocated in the summer months of July and August when both the need for IFN for aquatic health and human demands are important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9964" indent="-349964">
              <a:lnSpc>
                <a:spcPct val="107000"/>
              </a:lnSpc>
              <a:spcAft>
                <a:spcPts val="816"/>
              </a:spcAft>
              <a:buFont typeface="Arial" panose="020B0604020202020204" pitchFamily="34" charset="0"/>
              <a:buChar char="•"/>
              <a:tabLst>
                <a:tab pos="466618" algn="l"/>
              </a:tabLst>
            </a:pPr>
            <a:r>
              <a:rPr lang="en-CA" dirty="0">
                <a:latin typeface="Calibri" panose="020F0502020204030204" pitchFamily="34" charset="0"/>
                <a:ea typeface="Calibri" panose="020F0502020204030204" pitchFamily="34" charset="0"/>
                <a:cs typeface="Times New Roman" panose="02020603050405020304" pitchFamily="18" charset="0"/>
              </a:rPr>
              <a:t>Additional data will need to be assessed to determine if we are at a critical point.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174982" indent="-174982">
              <a:buFont typeface="Arial" panose="020B0604020202020204" pitchFamily="34" charset="0"/>
              <a:buChar char="•"/>
            </a:pPr>
            <a:r>
              <a:rPr lang="en-US" sz="1000" dirty="0">
                <a:solidFill>
                  <a:srgbClr val="002060"/>
                </a:solidFill>
                <a:latin typeface="Arial" pitchFamily="34" charset="0"/>
                <a:cs typeface="Arial" pitchFamily="34" charset="0"/>
              </a:rPr>
              <a:t>Only for 1972 – 1991 and water allocations have increased since 1991 </a:t>
            </a:r>
          </a:p>
          <a:p>
            <a:pPr marL="174982" indent="-174982">
              <a:buFont typeface="Arial" panose="020B0604020202020204" pitchFamily="34" charset="0"/>
              <a:buChar char="•"/>
            </a:pPr>
            <a:r>
              <a:rPr lang="en-US" sz="1000" dirty="0">
                <a:solidFill>
                  <a:srgbClr val="002060"/>
                </a:solidFill>
                <a:latin typeface="Arial" pitchFamily="34" charset="0"/>
                <a:cs typeface="Arial" pitchFamily="34" charset="0"/>
              </a:rPr>
              <a:t>RAMP also recommending intensifying agricultural activities </a:t>
            </a:r>
          </a:p>
          <a:p>
            <a:endParaRPr lang="en-US" sz="1000" b="1" dirty="0">
              <a:solidFill>
                <a:srgbClr val="002060"/>
              </a:solidFill>
              <a:latin typeface="Arial" pitchFamily="34" charset="0"/>
              <a:cs typeface="Arial" pitchFamily="34" charset="0"/>
            </a:endParaRPr>
          </a:p>
          <a:p>
            <a:r>
              <a:rPr lang="en-US" sz="1000" b="1" dirty="0">
                <a:solidFill>
                  <a:srgbClr val="002060"/>
                </a:solidFill>
                <a:latin typeface="Arial" pitchFamily="34" charset="0"/>
                <a:cs typeface="Arial" pitchFamily="34" charset="0"/>
              </a:rPr>
              <a:t>Identified in WMP as needing more review </a:t>
            </a:r>
          </a:p>
          <a:p>
            <a:endParaRPr lang="en-US" dirty="0"/>
          </a:p>
        </p:txBody>
      </p:sp>
      <p:sp>
        <p:nvSpPr>
          <p:cNvPr id="4" name="Slide Number Placeholder 3"/>
          <p:cNvSpPr>
            <a:spLocks noGrp="1"/>
          </p:cNvSpPr>
          <p:nvPr>
            <p:ph type="sldNum" sz="quarter" idx="5"/>
          </p:nvPr>
        </p:nvSpPr>
        <p:spPr/>
        <p:txBody>
          <a:bodyPr/>
          <a:lstStyle/>
          <a:p>
            <a:fld id="{4611000F-E546-4622-BC7B-4C713DF7790A}" type="slidenum">
              <a:rPr lang="en-CA" smtClean="0"/>
              <a:t>27</a:t>
            </a:fld>
            <a:endParaRPr lang="en-CA"/>
          </a:p>
        </p:txBody>
      </p:sp>
    </p:spTree>
    <p:extLst>
      <p:ext uri="{BB962C8B-B14F-4D97-AF65-F5344CB8AC3E}">
        <p14:creationId xmlns:p14="http://schemas.microsoft.com/office/powerpoint/2010/main" val="283467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Two year program 2021 and 2022 </a:t>
            </a:r>
          </a:p>
        </p:txBody>
      </p:sp>
      <p:sp>
        <p:nvSpPr>
          <p:cNvPr id="4" name="Slide Number Placeholder 3"/>
          <p:cNvSpPr>
            <a:spLocks noGrp="1"/>
          </p:cNvSpPr>
          <p:nvPr>
            <p:ph type="sldNum" sz="quarter" idx="5"/>
          </p:nvPr>
        </p:nvSpPr>
        <p:spPr/>
        <p:txBody>
          <a:bodyPr/>
          <a:lstStyle/>
          <a:p>
            <a:fld id="{8003AA70-1F30-45FD-B2FC-396AEBD148BD}" type="slidenum">
              <a:rPr lang="en-CA" smtClean="0"/>
              <a:t>28</a:t>
            </a:fld>
            <a:endParaRPr lang="en-CA"/>
          </a:p>
        </p:txBody>
      </p:sp>
    </p:spTree>
    <p:extLst>
      <p:ext uri="{BB962C8B-B14F-4D97-AF65-F5344CB8AC3E}">
        <p14:creationId xmlns:p14="http://schemas.microsoft.com/office/powerpoint/2010/main" val="2784904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M2 – upstream of Ilse </a:t>
            </a:r>
          </a:p>
          <a:p>
            <a:r>
              <a:rPr lang="en-GB" dirty="0"/>
              <a:t>M3 – between Ilse and Lac Ste Anne </a:t>
            </a:r>
          </a:p>
          <a:p>
            <a:r>
              <a:rPr lang="en-GB" dirty="0"/>
              <a:t>M4 – after Lac Ste Anne </a:t>
            </a:r>
          </a:p>
          <a:p>
            <a:r>
              <a:rPr lang="en-GB" dirty="0"/>
              <a:t>M7 – before RQB</a:t>
            </a:r>
          </a:p>
          <a:p>
            <a:r>
              <a:rPr lang="en-GB" dirty="0"/>
              <a:t>M8 – after RQB </a:t>
            </a:r>
          </a:p>
          <a:p>
            <a:r>
              <a:rPr lang="en-GB" dirty="0"/>
              <a:t>M10 – after SA</a:t>
            </a:r>
          </a:p>
          <a:p>
            <a:r>
              <a:rPr lang="en-GB" dirty="0"/>
              <a:t>M11- before Gibbons/</a:t>
            </a:r>
            <a:r>
              <a:rPr lang="en-GB" dirty="0" err="1"/>
              <a:t>WaterSHED</a:t>
            </a:r>
            <a:r>
              <a:rPr lang="en-GB" dirty="0"/>
              <a:t> station </a:t>
            </a:r>
          </a:p>
          <a:p>
            <a:r>
              <a:rPr lang="en-GB" dirty="0"/>
              <a:t>M12 – confluence of NSR </a:t>
            </a:r>
          </a:p>
          <a:p>
            <a:endParaRPr lang="en-GB" dirty="0"/>
          </a:p>
          <a:p>
            <a:r>
              <a:rPr lang="en-GB" dirty="0"/>
              <a:t>T1-Kilini</a:t>
            </a:r>
          </a:p>
          <a:p>
            <a:r>
              <a:rPr lang="en-GB" dirty="0"/>
              <a:t>T3 – RQB</a:t>
            </a:r>
          </a:p>
          <a:p>
            <a:r>
              <a:rPr lang="en-GB" dirty="0"/>
              <a:t>T4 – </a:t>
            </a:r>
            <a:r>
              <a:rPr lang="en-GB" dirty="0" err="1"/>
              <a:t>Atim</a:t>
            </a:r>
            <a:r>
              <a:rPr lang="en-GB" dirty="0"/>
              <a:t> </a:t>
            </a:r>
          </a:p>
          <a:p>
            <a:r>
              <a:rPr lang="en-GB" dirty="0"/>
              <a:t>T5 – Little Egg/</a:t>
            </a:r>
            <a:r>
              <a:rPr lang="en-GB" dirty="0" err="1"/>
              <a:t>Manawan</a:t>
            </a:r>
            <a:r>
              <a:rPr lang="en-GB" dirty="0"/>
              <a:t> </a:t>
            </a:r>
            <a:endParaRPr lang="en-US" dirty="0"/>
          </a:p>
        </p:txBody>
      </p:sp>
      <p:sp>
        <p:nvSpPr>
          <p:cNvPr id="4" name="Slide Number Placeholder 3"/>
          <p:cNvSpPr>
            <a:spLocks noGrp="1"/>
          </p:cNvSpPr>
          <p:nvPr>
            <p:ph type="sldNum" sz="quarter" idx="5"/>
          </p:nvPr>
        </p:nvSpPr>
        <p:spPr/>
        <p:txBody>
          <a:bodyPr/>
          <a:lstStyle/>
          <a:p>
            <a:fld id="{4611000F-E546-4622-BC7B-4C713DF7790A}" type="slidenum">
              <a:rPr lang="en-CA" smtClean="0"/>
              <a:t>29</a:t>
            </a:fld>
            <a:endParaRPr lang="en-CA"/>
          </a:p>
        </p:txBody>
      </p:sp>
    </p:spTree>
    <p:extLst>
      <p:ext uri="{BB962C8B-B14F-4D97-AF65-F5344CB8AC3E}">
        <p14:creationId xmlns:p14="http://schemas.microsoft.com/office/powerpoint/2010/main" val="2193754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7716">
              <a:defRPr/>
            </a:pPr>
            <a:r>
              <a:rPr lang="en-CA" dirty="0"/>
              <a:t>One site sampled April 21</a:t>
            </a:r>
            <a:r>
              <a:rPr lang="en-CA" baseline="30000" dirty="0"/>
              <a:t>st</a:t>
            </a:r>
            <a:r>
              <a:rPr lang="en-CA" dirty="0"/>
              <a:t> after melt</a:t>
            </a:r>
          </a:p>
          <a:p>
            <a:endParaRPr lang="en-CA" dirty="0"/>
          </a:p>
        </p:txBody>
      </p:sp>
      <p:sp>
        <p:nvSpPr>
          <p:cNvPr id="4" name="Slide Number Placeholder 3"/>
          <p:cNvSpPr>
            <a:spLocks noGrp="1"/>
          </p:cNvSpPr>
          <p:nvPr>
            <p:ph type="sldNum" sz="quarter" idx="5"/>
          </p:nvPr>
        </p:nvSpPr>
        <p:spPr/>
        <p:txBody>
          <a:bodyPr/>
          <a:lstStyle/>
          <a:p>
            <a:fld id="{8003AA70-1F30-45FD-B2FC-396AEBD148BD}" type="slidenum">
              <a:rPr lang="en-CA" smtClean="0"/>
              <a:t>30</a:t>
            </a:fld>
            <a:endParaRPr lang="en-CA"/>
          </a:p>
        </p:txBody>
      </p:sp>
    </p:spTree>
    <p:extLst>
      <p:ext uri="{BB962C8B-B14F-4D97-AF65-F5344CB8AC3E}">
        <p14:creationId xmlns:p14="http://schemas.microsoft.com/office/powerpoint/2010/main" val="3919321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35</a:t>
            </a:fld>
            <a:endParaRPr lang="en-CA"/>
          </a:p>
        </p:txBody>
      </p:sp>
    </p:spTree>
    <p:extLst>
      <p:ext uri="{BB962C8B-B14F-4D97-AF65-F5344CB8AC3E}">
        <p14:creationId xmlns:p14="http://schemas.microsoft.com/office/powerpoint/2010/main" val="590786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36</a:t>
            </a:fld>
            <a:endParaRPr lang="en-CA"/>
          </a:p>
        </p:txBody>
      </p:sp>
    </p:spTree>
    <p:extLst>
      <p:ext uri="{BB962C8B-B14F-4D97-AF65-F5344CB8AC3E}">
        <p14:creationId xmlns:p14="http://schemas.microsoft.com/office/powerpoint/2010/main" val="145742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37</a:t>
            </a:fld>
            <a:endParaRPr lang="en-CA"/>
          </a:p>
        </p:txBody>
      </p:sp>
    </p:spTree>
    <p:extLst>
      <p:ext uri="{BB962C8B-B14F-4D97-AF65-F5344CB8AC3E}">
        <p14:creationId xmlns:p14="http://schemas.microsoft.com/office/powerpoint/2010/main" val="2975885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38</a:t>
            </a:fld>
            <a:endParaRPr lang="en-CA"/>
          </a:p>
        </p:txBody>
      </p:sp>
    </p:spTree>
    <p:extLst>
      <p:ext uri="{BB962C8B-B14F-4D97-AF65-F5344CB8AC3E}">
        <p14:creationId xmlns:p14="http://schemas.microsoft.com/office/powerpoint/2010/main" val="184376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1</a:t>
            </a:r>
            <a:r>
              <a:rPr lang="en-CA" baseline="30000" dirty="0"/>
              <a:t>st</a:t>
            </a:r>
            <a:r>
              <a:rPr lang="en-CA" dirty="0"/>
              <a:t> recommendation:  Create a municipally led watershed group </a:t>
            </a:r>
          </a:p>
          <a:p>
            <a:endParaRPr lang="en-CA" dirty="0"/>
          </a:p>
          <a:p>
            <a:r>
              <a:rPr lang="en-CA" dirty="0"/>
              <a:t>2</a:t>
            </a:r>
            <a:r>
              <a:rPr lang="en-CA" baseline="30000" dirty="0"/>
              <a:t>nd</a:t>
            </a:r>
            <a:r>
              <a:rPr lang="en-CA" dirty="0"/>
              <a:t> recommendation: fill data gaps. With NSWA assistance, the SRWA completed a number of technical reports between 2015 and 2019</a:t>
            </a:r>
          </a:p>
        </p:txBody>
      </p:sp>
      <p:sp>
        <p:nvSpPr>
          <p:cNvPr id="4" name="Slide Number Placeholder 3"/>
          <p:cNvSpPr>
            <a:spLocks noGrp="1"/>
          </p:cNvSpPr>
          <p:nvPr>
            <p:ph type="sldNum" sz="quarter" idx="10"/>
          </p:nvPr>
        </p:nvSpPr>
        <p:spPr/>
        <p:txBody>
          <a:bodyPr/>
          <a:lstStyle/>
          <a:p>
            <a:pPr defTabSz="933237"/>
            <a:fld id="{2CDA42AE-31EF-4E8B-9681-7F303F9ABD00}" type="slidenum">
              <a:rPr lang="en-CA">
                <a:solidFill>
                  <a:prstClr val="black"/>
                </a:solidFill>
                <a:latin typeface="Calibri"/>
              </a:rPr>
              <a:pPr defTabSz="933237"/>
              <a:t>7</a:t>
            </a:fld>
            <a:endParaRPr lang="en-CA">
              <a:solidFill>
                <a:prstClr val="black"/>
              </a:solidFill>
              <a:latin typeface="Calibri"/>
            </a:endParaRPr>
          </a:p>
        </p:txBody>
      </p:sp>
    </p:spTree>
    <p:extLst>
      <p:ext uri="{BB962C8B-B14F-4D97-AF65-F5344CB8AC3E}">
        <p14:creationId xmlns:p14="http://schemas.microsoft.com/office/powerpoint/2010/main" val="1188967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39</a:t>
            </a:fld>
            <a:endParaRPr lang="en-CA"/>
          </a:p>
        </p:txBody>
      </p:sp>
    </p:spTree>
    <p:extLst>
      <p:ext uri="{BB962C8B-B14F-4D97-AF65-F5344CB8AC3E}">
        <p14:creationId xmlns:p14="http://schemas.microsoft.com/office/powerpoint/2010/main" val="2752308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40</a:t>
            </a:fld>
            <a:endParaRPr lang="en-CA"/>
          </a:p>
        </p:txBody>
      </p:sp>
    </p:spTree>
    <p:extLst>
      <p:ext uri="{BB962C8B-B14F-4D97-AF65-F5344CB8AC3E}">
        <p14:creationId xmlns:p14="http://schemas.microsoft.com/office/powerpoint/2010/main" val="356815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41</a:t>
            </a:fld>
            <a:endParaRPr lang="en-CA"/>
          </a:p>
        </p:txBody>
      </p:sp>
    </p:spTree>
    <p:extLst>
      <p:ext uri="{BB962C8B-B14F-4D97-AF65-F5344CB8AC3E}">
        <p14:creationId xmlns:p14="http://schemas.microsoft.com/office/powerpoint/2010/main" val="1800802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42</a:t>
            </a:fld>
            <a:endParaRPr lang="en-CA"/>
          </a:p>
        </p:txBody>
      </p:sp>
    </p:spTree>
    <p:extLst>
      <p:ext uri="{BB962C8B-B14F-4D97-AF65-F5344CB8AC3E}">
        <p14:creationId xmlns:p14="http://schemas.microsoft.com/office/powerpoint/2010/main" val="2362081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A42AE-31EF-4E8B-9681-7F303F9ABD0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848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2</a:t>
            </a:r>
            <a:r>
              <a:rPr lang="en-CA" baseline="30000" dirty="0"/>
              <a:t>nd</a:t>
            </a:r>
            <a:r>
              <a:rPr lang="en-CA" dirty="0"/>
              <a:t> recommendation: fill data gaps. With NSWA assistance, the SRWA completed a number of technical reports between 2015 and 2019 and Leah is going to tell you more about those in a few minutes. </a:t>
            </a:r>
          </a:p>
          <a:p>
            <a:endParaRPr lang="en-CA" dirty="0"/>
          </a:p>
          <a:p>
            <a:endParaRPr lang="en-CA" dirty="0"/>
          </a:p>
        </p:txBody>
      </p:sp>
      <p:sp>
        <p:nvSpPr>
          <p:cNvPr id="4" name="Slide Number Placeholder 3"/>
          <p:cNvSpPr>
            <a:spLocks noGrp="1"/>
          </p:cNvSpPr>
          <p:nvPr>
            <p:ph type="sldNum" sz="quarter" idx="10"/>
          </p:nvPr>
        </p:nvSpPr>
        <p:spPr/>
        <p:txBody>
          <a:bodyPr/>
          <a:lstStyle/>
          <a:p>
            <a:fld id="{2CDA42AE-31EF-4E8B-9681-7F303F9ABD00}" type="slidenum">
              <a:rPr lang="en-CA" smtClean="0"/>
              <a:pPr/>
              <a:t>46</a:t>
            </a:fld>
            <a:endParaRPr lang="en-CA"/>
          </a:p>
        </p:txBody>
      </p:sp>
    </p:spTree>
    <p:extLst>
      <p:ext uri="{BB962C8B-B14F-4D97-AF65-F5344CB8AC3E}">
        <p14:creationId xmlns:p14="http://schemas.microsoft.com/office/powerpoint/2010/main" val="1188967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Challenges in this subwatershed are representative of issues in many watersheds across Alberta (read slide)</a:t>
            </a:r>
          </a:p>
          <a:p>
            <a:endParaRPr lang="en-CA" dirty="0"/>
          </a:p>
          <a:p>
            <a:endParaRPr lang="en-CA" dirty="0"/>
          </a:p>
          <a:p>
            <a:r>
              <a:rPr lang="en-CA" i="1" dirty="0"/>
              <a:t>This makes the Sturgeon a good working model: if you can solve the issues here, you can probably solve them elsewhere</a:t>
            </a:r>
          </a:p>
          <a:p>
            <a:endParaRPr lang="en-CA" dirty="0"/>
          </a:p>
          <a:p>
            <a:r>
              <a:rPr lang="en-CA" dirty="0"/>
              <a:t>Interestingly, this small subwatershed has approximately the same population, approximately 200,000 people, as the entire Athabasca watershed which covers an area of 150,000 km2 which is about 45X the size!</a:t>
            </a:r>
          </a:p>
          <a:p>
            <a:endParaRPr lang="en-CA" dirty="0"/>
          </a:p>
          <a:p>
            <a:r>
              <a:rPr lang="en-CA" dirty="0"/>
              <a:t>Also of note is the SR is not a major source of drinking water (all communities now are part of the EPCOR regional lines)</a:t>
            </a:r>
          </a:p>
          <a:p>
            <a:r>
              <a:rPr lang="en-CA" dirty="0"/>
              <a:t>however, about half the population of the basin is rural, relying on groundwater, and this is one of the densest areas for groundwater wells in the province. </a:t>
            </a:r>
          </a:p>
          <a:p>
            <a:endParaRPr lang="en-CA" dirty="0"/>
          </a:p>
        </p:txBody>
      </p:sp>
      <p:sp>
        <p:nvSpPr>
          <p:cNvPr id="4" name="Footer Placeholder 3"/>
          <p:cNvSpPr>
            <a:spLocks noGrp="1"/>
          </p:cNvSpPr>
          <p:nvPr>
            <p:ph type="ftr" sz="quarter" idx="4"/>
          </p:nvPr>
        </p:nvSpPr>
        <p:spPr/>
        <p:txBody>
          <a:bodyPr/>
          <a:lstStyle/>
          <a:p>
            <a:endParaRPr lang="en-CA" dirty="0"/>
          </a:p>
        </p:txBody>
      </p:sp>
      <p:sp>
        <p:nvSpPr>
          <p:cNvPr id="5" name="Slide Number Placeholder 4"/>
          <p:cNvSpPr>
            <a:spLocks noGrp="1"/>
          </p:cNvSpPr>
          <p:nvPr>
            <p:ph type="sldNum" sz="quarter" idx="5"/>
          </p:nvPr>
        </p:nvSpPr>
        <p:spPr/>
        <p:txBody>
          <a:bodyPr/>
          <a:lstStyle/>
          <a:p>
            <a:fld id="{FE178897-B990-4610-8B35-995E35541954}" type="slidenum">
              <a:rPr lang="en-CA" smtClean="0"/>
              <a:t>8</a:t>
            </a:fld>
            <a:endParaRPr lang="en-CA" dirty="0"/>
          </a:p>
        </p:txBody>
      </p:sp>
    </p:spTree>
    <p:extLst>
      <p:ext uri="{BB962C8B-B14F-4D97-AF65-F5344CB8AC3E}">
        <p14:creationId xmlns:p14="http://schemas.microsoft.com/office/powerpoint/2010/main" val="365871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a:p>
            <a:pPr>
              <a:spcBef>
                <a:spcPts val="1223"/>
              </a:spcBef>
              <a:spcAft>
                <a:spcPts val="611"/>
              </a:spcAft>
              <a:buClr>
                <a:schemeClr val="tx2"/>
              </a:buClr>
            </a:pPr>
            <a:r>
              <a:rPr lang="en-US" dirty="0">
                <a:latin typeface="Calibri" panose="020F0502020204030204" pitchFamily="34" charset="0"/>
              </a:rPr>
              <a:t>Third Recommendation from the State of the Watershed report was to develop a WMP, and this has recently been completed. </a:t>
            </a:r>
          </a:p>
          <a:p>
            <a:pPr>
              <a:spcBef>
                <a:spcPts val="1223"/>
              </a:spcBef>
              <a:spcAft>
                <a:spcPts val="611"/>
              </a:spcAft>
              <a:buClr>
                <a:schemeClr val="tx2"/>
              </a:buClr>
              <a:buFont typeface="Wingdings 2" panose="05020102010507070707" pitchFamily="18" charset="2"/>
              <a:buChar char="P"/>
            </a:pPr>
            <a:endParaRPr lang="en-US" dirty="0">
              <a:latin typeface="Calibri" panose="020F0502020204030204" pitchFamily="34" charset="0"/>
            </a:endParaRPr>
          </a:p>
          <a:p>
            <a:endParaRPr lang="en-CA" dirty="0"/>
          </a:p>
          <a:p>
            <a:pPr defTabSz="931774">
              <a:defRPr/>
            </a:pPr>
            <a:r>
              <a:rPr lang="en-US" dirty="0"/>
              <a:t>Note: A WMP is advisory only; the SR WMP has been accepted as information by a motion of each council member. </a:t>
            </a:r>
          </a:p>
          <a:p>
            <a:endParaRPr lang="en-CA" dirty="0"/>
          </a:p>
        </p:txBody>
      </p:sp>
      <p:sp>
        <p:nvSpPr>
          <p:cNvPr id="4" name="Slide Number Placeholder 3"/>
          <p:cNvSpPr>
            <a:spLocks noGrp="1"/>
          </p:cNvSpPr>
          <p:nvPr>
            <p:ph type="sldNum" sz="quarter" idx="10"/>
          </p:nvPr>
        </p:nvSpPr>
        <p:spPr/>
        <p:txBody>
          <a:bodyPr/>
          <a:lstStyle/>
          <a:p>
            <a:fld id="{2CDA42AE-31EF-4E8B-9681-7F303F9ABD00}" type="slidenum">
              <a:rPr lang="en-CA" smtClean="0"/>
              <a:pPr/>
              <a:t>9</a:t>
            </a:fld>
            <a:endParaRPr lang="en-CA"/>
          </a:p>
        </p:txBody>
      </p:sp>
    </p:spTree>
    <p:extLst>
      <p:ext uri="{BB962C8B-B14F-4D97-AF65-F5344CB8AC3E}">
        <p14:creationId xmlns:p14="http://schemas.microsoft.com/office/powerpoint/2010/main" val="176831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The WMP identifies:  </a:t>
            </a:r>
          </a:p>
          <a:p>
            <a:endParaRPr lang="en-CA" dirty="0"/>
          </a:p>
          <a:p>
            <a:r>
              <a:rPr lang="en-CA" b="1" dirty="0"/>
              <a:t>6 Outcomes </a:t>
            </a:r>
          </a:p>
          <a:p>
            <a:r>
              <a:rPr lang="en-CA" b="1" dirty="0"/>
              <a:t>12 Goals</a:t>
            </a:r>
          </a:p>
          <a:p>
            <a:r>
              <a:rPr lang="en-CA" dirty="0"/>
              <a:t>29 Strategies </a:t>
            </a:r>
          </a:p>
          <a:p>
            <a:endParaRPr lang="en-CA" dirty="0"/>
          </a:p>
          <a:p>
            <a:r>
              <a:rPr lang="en-CA" b="1" dirty="0"/>
              <a:t>These are then translated into a 10-year Workplan:</a:t>
            </a:r>
          </a:p>
          <a:p>
            <a:endParaRPr lang="en-CA" dirty="0"/>
          </a:p>
          <a:p>
            <a:r>
              <a:rPr lang="en-CA" b="1" dirty="0"/>
              <a:t>34 Short term Actions (2020 – 2022) – </a:t>
            </a:r>
          </a:p>
          <a:p>
            <a:r>
              <a:rPr lang="en-CA" dirty="0"/>
              <a:t>(30 Long term Actions (as time and resources permit))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BA539"/>
                </a:solidFill>
                <a:latin typeface="+mj-lt"/>
                <a:cs typeface="Arial" panose="020B0604020202020204" pitchFamily="34" charset="0"/>
              </a:rPr>
              <a:t>Recently received an Alberta Community Partnership </a:t>
            </a:r>
            <a:r>
              <a:rPr lang="en-CA" sz="1200" dirty="0">
                <a:solidFill>
                  <a:srgbClr val="6BA539"/>
                </a:solidFill>
                <a:latin typeface="+mj-lt"/>
                <a:cs typeface="Arial" panose="020B0604020202020204" pitchFamily="34" charset="0"/>
              </a:rPr>
              <a:t>grant of $200,000 (2020 – 2023) which will be used to address priority short term actions </a:t>
            </a:r>
          </a:p>
          <a:p>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10</a:t>
            </a:fld>
            <a:endParaRPr lang="en-CA"/>
          </a:p>
        </p:txBody>
      </p:sp>
    </p:spTree>
    <p:extLst>
      <p:ext uri="{BB962C8B-B14F-4D97-AF65-F5344CB8AC3E}">
        <p14:creationId xmlns:p14="http://schemas.microsoft.com/office/powerpoint/2010/main" val="79372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outcome </a:t>
            </a:r>
          </a:p>
          <a:p>
            <a:endParaRPr lang="en-GB" dirty="0"/>
          </a:p>
          <a:p>
            <a:r>
              <a:rPr lang="en-GB" dirty="0"/>
              <a:t>2 goals </a:t>
            </a:r>
          </a:p>
          <a:p>
            <a:endParaRPr lang="en-GB" dirty="0"/>
          </a:p>
          <a:p>
            <a:r>
              <a:rPr lang="en-GB" dirty="0"/>
              <a:t>12 strategies</a:t>
            </a:r>
          </a:p>
          <a:p>
            <a:endParaRPr lang="en-GB" dirty="0"/>
          </a:p>
          <a:p>
            <a:r>
              <a:rPr lang="en-GB" dirty="0"/>
              <a:t>8 ST</a:t>
            </a:r>
          </a:p>
          <a:p>
            <a:endParaRPr lang="en-GB" dirty="0"/>
          </a:p>
          <a:p>
            <a:r>
              <a:rPr lang="en-GB" dirty="0"/>
              <a:t>4 LT</a:t>
            </a:r>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11</a:t>
            </a:fld>
            <a:endParaRPr lang="en-CA"/>
          </a:p>
        </p:txBody>
      </p:sp>
    </p:spTree>
    <p:extLst>
      <p:ext uri="{BB962C8B-B14F-4D97-AF65-F5344CB8AC3E}">
        <p14:creationId xmlns:p14="http://schemas.microsoft.com/office/powerpoint/2010/main" val="684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 short term actions </a:t>
            </a:r>
          </a:p>
          <a:p>
            <a:r>
              <a:rPr lang="en-CA" sz="1200" b="1" kern="1200" dirty="0">
                <a:solidFill>
                  <a:schemeClr val="tx1"/>
                </a:solidFill>
                <a:effectLst/>
                <a:latin typeface="+mn-lt"/>
                <a:ea typeface="+mn-ea"/>
                <a:cs typeface="+mn-cs"/>
              </a:rPr>
              <a:t>Draft WMP reviewed by AEP technical staff </a:t>
            </a:r>
          </a:p>
          <a:p>
            <a:r>
              <a:rPr lang="en-CA" sz="1200" b="1" kern="1200" dirty="0">
                <a:solidFill>
                  <a:schemeClr val="tx1"/>
                </a:solidFill>
                <a:effectLst/>
                <a:latin typeface="+mn-lt"/>
                <a:ea typeface="+mn-ea"/>
                <a:cs typeface="+mn-cs"/>
              </a:rPr>
              <a:t>Planning Alignment Study completed recently</a:t>
            </a:r>
          </a:p>
          <a:p>
            <a:r>
              <a:rPr lang="en-CA" sz="1200" b="1" kern="1200" dirty="0">
                <a:solidFill>
                  <a:schemeClr val="tx1"/>
                </a:solidFill>
                <a:effectLst/>
                <a:latin typeface="+mn-lt"/>
                <a:ea typeface="+mn-ea"/>
                <a:cs typeface="+mn-cs"/>
              </a:rPr>
              <a:t>Sharing BMPs between municipalities such as mapping and GIS tools and planning technical reviews </a:t>
            </a:r>
          </a:p>
          <a:p>
            <a:r>
              <a:rPr lang="en-CA" sz="1200" b="1" kern="1200" dirty="0">
                <a:solidFill>
                  <a:schemeClr val="tx1"/>
                </a:solidFill>
                <a:effectLst/>
                <a:latin typeface="+mn-lt"/>
                <a:ea typeface="+mn-ea"/>
                <a:cs typeface="+mn-cs"/>
              </a:rPr>
              <a:t>Town of Gibbons gave the draft WMP to their consultant developing a recreation plan to ensure watershed values incorporated into this area of the lower Sturgeon River…</a:t>
            </a:r>
          </a:p>
          <a:p>
            <a:r>
              <a:rPr lang="en-CA" sz="1200" b="1" kern="1200" dirty="0">
                <a:solidFill>
                  <a:schemeClr val="tx1"/>
                </a:solidFill>
                <a:effectLst/>
                <a:latin typeface="+mn-lt"/>
                <a:ea typeface="+mn-ea"/>
                <a:cs typeface="+mn-cs"/>
              </a:rPr>
              <a:t> </a:t>
            </a:r>
          </a:p>
          <a:p>
            <a:endParaRPr lang="en-GB" dirty="0"/>
          </a:p>
          <a:p>
            <a:endParaRPr lang="en-GB" dirty="0"/>
          </a:p>
          <a:p>
            <a:r>
              <a:rPr lang="en-GB" dirty="0"/>
              <a:t>4 long term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Continue work with AUMA, Alberta Water Council and RMA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Encourage municipalities to use SRWMP to inform municipal policy and planning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Overlay maps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latin typeface="+mn-lt"/>
                <a:ea typeface="+mn-ea"/>
                <a:cs typeface="+mn-cs"/>
              </a:rPr>
              <a:t>Identify research gaps and opportunities</a:t>
            </a:r>
          </a:p>
          <a:p>
            <a:endParaRPr lang="en-GB"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12</a:t>
            </a:fld>
            <a:endParaRPr lang="en-CA"/>
          </a:p>
        </p:txBody>
      </p:sp>
    </p:spTree>
    <p:extLst>
      <p:ext uri="{BB962C8B-B14F-4D97-AF65-F5344CB8AC3E}">
        <p14:creationId xmlns:p14="http://schemas.microsoft.com/office/powerpoint/2010/main" val="184442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Outcomes </a:t>
            </a:r>
          </a:p>
          <a:p>
            <a:r>
              <a:rPr lang="en-CA" dirty="0"/>
              <a:t>2 Goals</a:t>
            </a:r>
          </a:p>
          <a:p>
            <a:r>
              <a:rPr lang="en-CA" dirty="0"/>
              <a:t>4 Strategies </a:t>
            </a:r>
          </a:p>
          <a:p>
            <a:endParaRPr lang="en-CA" dirty="0"/>
          </a:p>
          <a:p>
            <a:r>
              <a:rPr lang="en-CA" b="1" dirty="0"/>
              <a:t>90% of rural Albertans rely on groundwater for drinking water supply.  Sturgeon watershed has one of the highest densities of household groundwater wells in the province.   </a:t>
            </a:r>
          </a:p>
          <a:p>
            <a:endParaRPr lang="en-CA" b="1" dirty="0"/>
          </a:p>
          <a:p>
            <a:r>
              <a:rPr lang="en-CA" dirty="0"/>
              <a:t>4 Short term Actions (2020 – 2022) </a:t>
            </a:r>
          </a:p>
          <a:p>
            <a:r>
              <a:rPr lang="en-CA" dirty="0"/>
              <a:t>5 Long term Actions (as time and resources permit) </a:t>
            </a:r>
          </a:p>
          <a:p>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13</a:t>
            </a:fld>
            <a:endParaRPr lang="en-CA"/>
          </a:p>
        </p:txBody>
      </p:sp>
    </p:spTree>
    <p:extLst>
      <p:ext uri="{BB962C8B-B14F-4D97-AF65-F5344CB8AC3E}">
        <p14:creationId xmlns:p14="http://schemas.microsoft.com/office/powerpoint/2010/main" val="1835710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close up of a sign&#10;&#10;Description generated with very high confidenc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9954" y="245115"/>
            <a:ext cx="1695169" cy="1988131"/>
          </a:xfrm>
          <a:prstGeom prst="rect">
            <a:avLst/>
          </a:prstGeom>
        </p:spPr>
      </p:pic>
      <p:pic>
        <p:nvPicPr>
          <p:cNvPr id="14" name="Picture 13" descr="A body of water surrounded by trees&#10;&#10;Description generated with very high confidence"/>
          <p:cNvPicPr>
            <a:picLocks noChangeAspect="1"/>
          </p:cNvPicPr>
          <p:nvPr userDrawn="1"/>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6315" r="26315"/>
          <a:stretch/>
        </p:blipFill>
        <p:spPr>
          <a:xfrm>
            <a:off x="111123" y="2904859"/>
            <a:ext cx="2852246" cy="3882805"/>
          </a:xfrm>
          <a:prstGeom prst="rect">
            <a:avLst/>
          </a:prstGeom>
          <a:noFill/>
          <a:effectLst>
            <a:outerShdw blurRad="50800" dist="38100" dir="2700000" algn="tl" rotWithShape="0">
              <a:prstClr val="black">
                <a:alpha val="40000"/>
              </a:prstClr>
            </a:outerShdw>
          </a:effectLst>
          <a:scene3d>
            <a:camera prst="orthographicFront"/>
            <a:lightRig rig="balanced" dir="t"/>
          </a:scene3d>
          <a:sp3d prstMaterial="matte"/>
        </p:spPr>
      </p:pic>
      <p:pic>
        <p:nvPicPr>
          <p:cNvPr id="17" name="Picture 16" descr="A field of tall grass&#10;&#10;Description generated with very high confidence"/>
          <p:cNvPicPr>
            <a:picLocks noChangeAspect="1"/>
          </p:cNvPicPr>
          <p:nvPr userDrawn="1"/>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30298" r="25738"/>
          <a:stretch/>
        </p:blipFill>
        <p:spPr>
          <a:xfrm>
            <a:off x="6022731" y="2904858"/>
            <a:ext cx="3042138" cy="3882805"/>
          </a:xfrm>
          <a:prstGeom prst="rect">
            <a:avLst/>
          </a:prstGeom>
          <a:effectLst>
            <a:outerShdw blurRad="50800" dist="38100" dir="2700000" algn="tl" rotWithShape="0">
              <a:prstClr val="black">
                <a:alpha val="40000"/>
              </a:prstClr>
            </a:outerShdw>
          </a:effectLst>
          <a:scene3d>
            <a:camera prst="orthographicFront"/>
            <a:lightRig rig="balanced" dir="t"/>
          </a:scene3d>
        </p:spPr>
      </p:pic>
      <p:pic>
        <p:nvPicPr>
          <p:cNvPr id="19" name="Picture 18" descr="A insect on a tree&#10;&#10;Description generated with high confidence"/>
          <p:cNvPicPr>
            <a:picLocks noChangeAspect="1"/>
          </p:cNvPicPr>
          <p:nvPr userDrawn="1"/>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23739" t="144" r="31817" b="-144"/>
          <a:stretch/>
        </p:blipFill>
        <p:spPr>
          <a:xfrm>
            <a:off x="3050929" y="2913651"/>
            <a:ext cx="2884242" cy="3882804"/>
          </a:xfrm>
          <a:prstGeom prst="rect">
            <a:avLst/>
          </a:prstGeom>
          <a:effectLst>
            <a:outerShdw blurRad="50800" dist="38100" dir="2700000" algn="tl" rotWithShape="0">
              <a:prstClr val="black">
                <a:alpha val="40000"/>
              </a:prstClr>
            </a:outerShdw>
          </a:effectLst>
          <a:scene3d>
            <a:camera prst="orthographicFront"/>
            <a:lightRig rig="balanced" dir="t"/>
          </a:scene3d>
        </p:spPr>
      </p:pic>
      <p:sp>
        <p:nvSpPr>
          <p:cNvPr id="22" name="Text Placeholder 21"/>
          <p:cNvSpPr>
            <a:spLocks noGrp="1"/>
          </p:cNvSpPr>
          <p:nvPr>
            <p:ph type="body" sz="quarter" idx="10"/>
          </p:nvPr>
        </p:nvSpPr>
        <p:spPr>
          <a:xfrm>
            <a:off x="111123" y="245115"/>
            <a:ext cx="6579823" cy="2366963"/>
          </a:xfrm>
        </p:spPr>
        <p:txBody>
          <a:bodyPr lIns="180000">
            <a:normAutofit/>
          </a:bodyPr>
          <a:lstStyle>
            <a:lvl1pPr marL="0" indent="0">
              <a:buNone/>
              <a:defRPr sz="4400">
                <a:solidFill>
                  <a:srgbClr val="006198"/>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424802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a:solidFill>
            <a:srgbClr val="006198"/>
          </a:solidFill>
          <a:effectLst>
            <a:outerShdw blurRad="50800" dist="38100" dir="2700000" algn="tl" rotWithShape="0">
              <a:prstClr val="black">
                <a:alpha val="40000"/>
              </a:prstClr>
            </a:outerShdw>
          </a:effectLst>
        </p:spPr>
        <p:txBody>
          <a:bodyPr lIns="180000"/>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6198"/>
                </a:solidFill>
                <a:latin typeface="Ebrima" panose="02000000000000000000" pitchFamily="2" charset="0"/>
                <a:ea typeface="Ebrima" panose="02000000000000000000" pitchFamily="2" charset="0"/>
                <a:cs typeface="Ebrima" panose="02000000000000000000" pitchFamily="2" charset="0"/>
              </a:defRPr>
            </a:lvl1pPr>
            <a:lvl2pPr>
              <a:defRPr>
                <a:solidFill>
                  <a:srgbClr val="006198"/>
                </a:solidFill>
                <a:latin typeface="Ebrima" panose="02000000000000000000" pitchFamily="2" charset="0"/>
                <a:ea typeface="Ebrima" panose="02000000000000000000" pitchFamily="2" charset="0"/>
                <a:cs typeface="Ebrima" panose="02000000000000000000" pitchFamily="2" charset="0"/>
              </a:defRPr>
            </a:lvl2pPr>
            <a:lvl3pPr>
              <a:defRPr>
                <a:solidFill>
                  <a:srgbClr val="006198"/>
                </a:solidFill>
                <a:latin typeface="Ebrima" panose="02000000000000000000" pitchFamily="2" charset="0"/>
                <a:ea typeface="Ebrima" panose="02000000000000000000" pitchFamily="2" charset="0"/>
                <a:cs typeface="Ebrima" panose="02000000000000000000" pitchFamily="2" charset="0"/>
              </a:defRPr>
            </a:lvl3pPr>
            <a:lvl4pPr>
              <a:defRPr>
                <a:solidFill>
                  <a:srgbClr val="006198"/>
                </a:solidFill>
                <a:latin typeface="Ebrima" panose="02000000000000000000" pitchFamily="2" charset="0"/>
                <a:ea typeface="Ebrima" panose="02000000000000000000" pitchFamily="2" charset="0"/>
                <a:cs typeface="Ebrima" panose="02000000000000000000" pitchFamily="2" charset="0"/>
              </a:defRPr>
            </a:lvl4pPr>
            <a:lvl5pPr>
              <a:defRPr>
                <a:solidFill>
                  <a:srgbClr val="006198"/>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userDrawn="1"/>
        </p:nvSpPr>
        <p:spPr>
          <a:xfrm>
            <a:off x="6040312" y="6311899"/>
            <a:ext cx="3103687" cy="546100"/>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userDrawn="1"/>
        </p:nvSpPr>
        <p:spPr>
          <a:xfrm>
            <a:off x="2971798" y="6311899"/>
            <a:ext cx="3068515" cy="546100"/>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6454" y="5303199"/>
            <a:ext cx="1627546" cy="983761"/>
          </a:xfrm>
          <a:prstGeom prst="rect">
            <a:avLst/>
          </a:prstGeom>
          <a:noFill/>
          <a:effectLst/>
        </p:spPr>
      </p:pic>
    </p:spTree>
    <p:extLst>
      <p:ext uri="{BB962C8B-B14F-4D97-AF65-F5344CB8AC3E}">
        <p14:creationId xmlns:p14="http://schemas.microsoft.com/office/powerpoint/2010/main" val="110199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descr="A large green field with trees in the background&#10;&#10;Description generated with very high confidence"/>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0968" y="1204546"/>
            <a:ext cx="7789619" cy="3499339"/>
          </a:xfrm>
          <a:solidFill>
            <a:srgbClr val="006198"/>
          </a:solidFill>
          <a:effectLst>
            <a:outerShdw blurRad="50800" dist="38100" dir="2700000" algn="tl" rotWithShape="0">
              <a:prstClr val="black">
                <a:alpha val="40000"/>
              </a:prstClr>
            </a:outerShdw>
          </a:effectLst>
        </p:spPr>
        <p:txBody>
          <a:bodyPr lIns="180000" anchor="ctr">
            <a:normAutofit/>
          </a:bodyPr>
          <a:lstStyle>
            <a:lvl1pPr>
              <a:defRPr sz="54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10" name="Rectangle 9"/>
          <p:cNvSpPr/>
          <p:nvPr userDrawn="1"/>
        </p:nvSpPr>
        <p:spPr>
          <a:xfrm rot="16200000">
            <a:off x="-1938704" y="2285511"/>
            <a:ext cx="4985238" cy="414216"/>
          </a:xfrm>
          <a:prstGeom prst="rect">
            <a:avLst/>
          </a:prstGeom>
          <a:solidFill>
            <a:srgbClr val="FFB62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userDrawn="1"/>
        </p:nvSpPr>
        <p:spPr>
          <a:xfrm>
            <a:off x="346806" y="4686521"/>
            <a:ext cx="8797194" cy="370009"/>
          </a:xfrm>
          <a:prstGeom prst="rect">
            <a:avLst/>
          </a:prstGeom>
          <a:solidFill>
            <a:srgbClr val="75A33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141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a:solidFill>
            <a:srgbClr val="006198"/>
          </a:solidFill>
          <a:effectLst>
            <a:outerShdw blurRad="50800" dist="38100" dir="2700000" algn="tl" rotWithShape="0">
              <a:prstClr val="black">
                <a:alpha val="40000"/>
              </a:prstClr>
            </a:outerShdw>
          </a:effectLst>
        </p:spPr>
        <p:txBody>
          <a:bodyPr lIns="180000"/>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006198"/>
                </a:solidFill>
                <a:latin typeface="Ebrima" panose="02000000000000000000" pitchFamily="2" charset="0"/>
                <a:ea typeface="Ebrima" panose="02000000000000000000" pitchFamily="2" charset="0"/>
                <a:cs typeface="Ebrima" panose="02000000000000000000" pitchFamily="2" charset="0"/>
              </a:defRPr>
            </a:lvl1pPr>
            <a:lvl2pPr>
              <a:defRPr>
                <a:solidFill>
                  <a:srgbClr val="006198"/>
                </a:solidFill>
                <a:latin typeface="Ebrima" panose="02000000000000000000" pitchFamily="2" charset="0"/>
                <a:ea typeface="Ebrima" panose="02000000000000000000" pitchFamily="2" charset="0"/>
                <a:cs typeface="Ebrima" panose="02000000000000000000" pitchFamily="2" charset="0"/>
              </a:defRPr>
            </a:lvl2pPr>
            <a:lvl3pPr>
              <a:defRPr>
                <a:solidFill>
                  <a:srgbClr val="006198"/>
                </a:solidFill>
                <a:latin typeface="Ebrima" panose="02000000000000000000" pitchFamily="2" charset="0"/>
                <a:ea typeface="Ebrima" panose="02000000000000000000" pitchFamily="2" charset="0"/>
                <a:cs typeface="Ebrima" panose="02000000000000000000" pitchFamily="2" charset="0"/>
              </a:defRPr>
            </a:lvl3pPr>
            <a:lvl4pPr>
              <a:defRPr>
                <a:solidFill>
                  <a:srgbClr val="006198"/>
                </a:solidFill>
                <a:latin typeface="Ebrima" panose="02000000000000000000" pitchFamily="2" charset="0"/>
                <a:ea typeface="Ebrima" panose="02000000000000000000" pitchFamily="2" charset="0"/>
                <a:cs typeface="Ebrima" panose="02000000000000000000" pitchFamily="2" charset="0"/>
              </a:defRPr>
            </a:lvl4pPr>
            <a:lvl5pPr>
              <a:defRPr>
                <a:solidFill>
                  <a:srgbClr val="006198"/>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006198"/>
                </a:solidFill>
                <a:latin typeface="Ebrima" panose="02000000000000000000" pitchFamily="2" charset="0"/>
                <a:ea typeface="Ebrima" panose="02000000000000000000" pitchFamily="2" charset="0"/>
                <a:cs typeface="Ebrima" panose="02000000000000000000" pitchFamily="2" charset="0"/>
              </a:defRPr>
            </a:lvl1pPr>
            <a:lvl2pPr>
              <a:defRPr>
                <a:solidFill>
                  <a:srgbClr val="006198"/>
                </a:solidFill>
                <a:latin typeface="Ebrima" panose="02000000000000000000" pitchFamily="2" charset="0"/>
                <a:ea typeface="Ebrima" panose="02000000000000000000" pitchFamily="2" charset="0"/>
                <a:cs typeface="Ebrima" panose="02000000000000000000" pitchFamily="2" charset="0"/>
              </a:defRPr>
            </a:lvl2pPr>
            <a:lvl3pPr>
              <a:defRPr>
                <a:solidFill>
                  <a:srgbClr val="006198"/>
                </a:solidFill>
                <a:latin typeface="Ebrima" panose="02000000000000000000" pitchFamily="2" charset="0"/>
                <a:ea typeface="Ebrima" panose="02000000000000000000" pitchFamily="2" charset="0"/>
                <a:cs typeface="Ebrima" panose="02000000000000000000" pitchFamily="2" charset="0"/>
              </a:defRPr>
            </a:lvl3pPr>
            <a:lvl4pPr>
              <a:defRPr>
                <a:solidFill>
                  <a:srgbClr val="006198"/>
                </a:solidFill>
                <a:latin typeface="Ebrima" panose="02000000000000000000" pitchFamily="2" charset="0"/>
                <a:ea typeface="Ebrima" panose="02000000000000000000" pitchFamily="2" charset="0"/>
                <a:cs typeface="Ebrima" panose="02000000000000000000" pitchFamily="2" charset="0"/>
              </a:defRPr>
            </a:lvl4pPr>
            <a:lvl5pPr>
              <a:defRPr>
                <a:solidFill>
                  <a:srgbClr val="006198"/>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982" y="5310554"/>
            <a:ext cx="1545017" cy="933877"/>
          </a:xfrm>
          <a:prstGeom prst="rect">
            <a:avLst/>
          </a:prstGeom>
          <a:noFill/>
          <a:effectLst/>
        </p:spPr>
      </p:pic>
      <p:sp>
        <p:nvSpPr>
          <p:cNvPr id="9" name="Rectangle 8"/>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userDrawn="1"/>
        </p:nvSpPr>
        <p:spPr>
          <a:xfrm>
            <a:off x="6040312" y="6311899"/>
            <a:ext cx="3103687" cy="546100"/>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userDrawn="1"/>
        </p:nvSpPr>
        <p:spPr>
          <a:xfrm>
            <a:off x="2971798" y="6311898"/>
            <a:ext cx="3068515" cy="546101"/>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623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a:solidFill>
            <a:srgbClr val="006198"/>
          </a:solidFill>
        </p:spPr>
        <p:txBody>
          <a:bodyPr lIns="180000"/>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D0973E-608E-4E62-89E1-322D321A3934}" type="datetimeFigureOut">
              <a:rPr lang="en-CA" smtClean="0"/>
              <a:t>2021-08-24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76C8E3C-ECC0-4E8D-909E-96B8234A5816}" type="slidenum">
              <a:rPr lang="en-CA" smtClean="0"/>
              <a:t>‹#›</a:t>
            </a:fld>
            <a:endParaRPr lang="en-CA"/>
          </a:p>
        </p:txBody>
      </p:sp>
      <p:sp>
        <p:nvSpPr>
          <p:cNvPr id="6" name="Rectangle 5"/>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userDrawn="1"/>
        </p:nvSpPr>
        <p:spPr>
          <a:xfrm>
            <a:off x="6040312" y="6311898"/>
            <a:ext cx="3103687" cy="546101"/>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userDrawn="1"/>
        </p:nvSpPr>
        <p:spPr>
          <a:xfrm>
            <a:off x="2971798" y="6311898"/>
            <a:ext cx="3068515" cy="546101"/>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2155" y="5355796"/>
            <a:ext cx="1545017" cy="933877"/>
          </a:xfrm>
          <a:prstGeom prst="rect">
            <a:avLst/>
          </a:prstGeom>
          <a:noFill/>
          <a:effectLst/>
        </p:spPr>
      </p:pic>
    </p:spTree>
    <p:extLst>
      <p:ext uri="{BB962C8B-B14F-4D97-AF65-F5344CB8AC3E}">
        <p14:creationId xmlns:p14="http://schemas.microsoft.com/office/powerpoint/2010/main" val="479060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0973E-608E-4E62-89E1-322D321A3934}" type="datetimeFigureOut">
              <a:rPr lang="en-CA" smtClean="0"/>
              <a:t>2021-08-24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76C8E3C-ECC0-4E8D-909E-96B8234A5816}" type="slidenum">
              <a:rPr lang="en-CA" smtClean="0"/>
              <a:t>‹#›</a:t>
            </a:fld>
            <a:endParaRPr lang="en-CA"/>
          </a:p>
        </p:txBody>
      </p:sp>
      <p:sp>
        <p:nvSpPr>
          <p:cNvPr id="5" name="Rectangle 4"/>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userDrawn="1"/>
        </p:nvSpPr>
        <p:spPr>
          <a:xfrm>
            <a:off x="6040312" y="6311898"/>
            <a:ext cx="3103687" cy="546101"/>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userDrawn="1"/>
        </p:nvSpPr>
        <p:spPr>
          <a:xfrm>
            <a:off x="2971798" y="6311899"/>
            <a:ext cx="3068515" cy="546100"/>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2155" y="5322980"/>
            <a:ext cx="1545017" cy="933877"/>
          </a:xfrm>
          <a:prstGeom prst="rect">
            <a:avLst/>
          </a:prstGeom>
          <a:noFill/>
          <a:effectLst/>
        </p:spPr>
      </p:pic>
    </p:spTree>
    <p:extLst>
      <p:ext uri="{BB962C8B-B14F-4D97-AF65-F5344CB8AC3E}">
        <p14:creationId xmlns:p14="http://schemas.microsoft.com/office/powerpoint/2010/main" val="208317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0973E-608E-4E62-89E1-322D321A3934}" type="datetimeFigureOut">
              <a:rPr lang="en-CA" smtClean="0"/>
              <a:t>2021-08-24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6C8E3C-ECC0-4E8D-909E-96B8234A5816}" type="slidenum">
              <a:rPr lang="en-CA" smtClean="0"/>
              <a:t>‹#›</a:t>
            </a:fld>
            <a:endParaRPr lang="en-CA"/>
          </a:p>
        </p:txBody>
      </p:sp>
    </p:spTree>
    <p:extLst>
      <p:ext uri="{BB962C8B-B14F-4D97-AF65-F5344CB8AC3E}">
        <p14:creationId xmlns:p14="http://schemas.microsoft.com/office/powerpoint/2010/main" val="190820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973E-608E-4E62-89E1-322D321A3934}" type="datetimeFigureOut">
              <a:rPr lang="en-CA" smtClean="0"/>
              <a:t>2021-08-24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C8E3C-ECC0-4E8D-909E-96B8234A5816}" type="slidenum">
              <a:rPr lang="en-CA" smtClean="0"/>
              <a:t>‹#›</a:t>
            </a:fld>
            <a:endParaRPr lang="en-CA"/>
          </a:p>
        </p:txBody>
      </p:sp>
    </p:spTree>
    <p:extLst>
      <p:ext uri="{BB962C8B-B14F-4D97-AF65-F5344CB8AC3E}">
        <p14:creationId xmlns:p14="http://schemas.microsoft.com/office/powerpoint/2010/main" val="325848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973E-608E-4E62-89E1-322D321A3934}" type="datetimeFigureOut">
              <a:rPr lang="en-CA" smtClean="0"/>
              <a:t>2021-08-24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C8E3C-ECC0-4E8D-909E-96B8234A5816}" type="slidenum">
              <a:rPr lang="en-CA" smtClean="0"/>
              <a:t>‹#›</a:t>
            </a:fld>
            <a:endParaRPr lang="en-CA"/>
          </a:p>
        </p:txBody>
      </p:sp>
    </p:spTree>
    <p:extLst>
      <p:ext uri="{BB962C8B-B14F-4D97-AF65-F5344CB8AC3E}">
        <p14:creationId xmlns:p14="http://schemas.microsoft.com/office/powerpoint/2010/main" val="2352303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0973E-608E-4E62-89E1-322D321A3934}" type="datetimeFigureOut">
              <a:rPr lang="en-CA" smtClean="0"/>
              <a:t>2021-08-24</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C8E3C-ECC0-4E8D-909E-96B8234A5816}" type="slidenum">
              <a:rPr lang="en-CA" smtClean="0"/>
              <a:t>‹#›</a:t>
            </a:fld>
            <a:endParaRPr lang="en-CA"/>
          </a:p>
        </p:txBody>
      </p:sp>
    </p:spTree>
    <p:extLst>
      <p:ext uri="{BB962C8B-B14F-4D97-AF65-F5344CB8AC3E}">
        <p14:creationId xmlns:p14="http://schemas.microsoft.com/office/powerpoint/2010/main" val="1310488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www.qp.alberta.ca/documents/Acts/m26.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nswa.ab.ca/"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46E647-FE95-4F7B-9ACC-12D5E484DDC3}"/>
              </a:ext>
            </a:extLst>
          </p:cNvPr>
          <p:cNvSpPr>
            <a:spLocks noGrp="1"/>
          </p:cNvSpPr>
          <p:nvPr>
            <p:ph type="body" sz="quarter" idx="10"/>
          </p:nvPr>
        </p:nvSpPr>
        <p:spPr/>
        <p:txBody>
          <a:bodyPr>
            <a:normAutofit fontScale="92500" lnSpcReduction="10000"/>
          </a:bodyPr>
          <a:lstStyle/>
          <a:p>
            <a:endParaRPr lang="en-CA" dirty="0"/>
          </a:p>
          <a:p>
            <a:endParaRPr lang="en-CA" dirty="0"/>
          </a:p>
          <a:p>
            <a:pPr algn="ctr"/>
            <a:r>
              <a:rPr lang="en-CA" dirty="0"/>
              <a:t>2021 Update</a:t>
            </a:r>
          </a:p>
          <a:p>
            <a:pPr algn="ctr"/>
            <a:r>
              <a:rPr lang="en-CA" sz="2100" dirty="0"/>
              <a:t>Michelle Gordy | LILSA AGM | August 21, 2021</a:t>
            </a:r>
          </a:p>
        </p:txBody>
      </p:sp>
      <p:pic>
        <p:nvPicPr>
          <p:cNvPr id="3" name="Picture 2">
            <a:extLst>
              <a:ext uri="{FF2B5EF4-FFF2-40B4-BE49-F238E27FC236}">
                <a16:creationId xmlns:a16="http://schemas.microsoft.com/office/drawing/2014/main" id="{473E35E2-3610-4BFB-B3A9-B5EEE2857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23" y="245115"/>
            <a:ext cx="6443622" cy="1032356"/>
          </a:xfrm>
          <a:prstGeom prst="rect">
            <a:avLst/>
          </a:prstGeom>
        </p:spPr>
      </p:pic>
    </p:spTree>
    <p:extLst>
      <p:ext uri="{BB962C8B-B14F-4D97-AF65-F5344CB8AC3E}">
        <p14:creationId xmlns:p14="http://schemas.microsoft.com/office/powerpoint/2010/main" val="966207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98B9-AC21-456E-8AAA-603DFAC63841}"/>
              </a:ext>
            </a:extLst>
          </p:cNvPr>
          <p:cNvSpPr>
            <a:spLocks noGrp="1"/>
          </p:cNvSpPr>
          <p:nvPr>
            <p:ph type="title"/>
          </p:nvPr>
        </p:nvSpPr>
        <p:spPr>
          <a:xfrm>
            <a:off x="0" y="0"/>
            <a:ext cx="9144000" cy="1690689"/>
          </a:xfrm>
        </p:spPr>
        <p:txBody>
          <a:bodyPr anchor="ctr">
            <a:normAutofit/>
          </a:bodyPr>
          <a:lstStyle/>
          <a:p>
            <a:r>
              <a:rPr lang="en-CA" dirty="0"/>
              <a:t>Six Outcomes</a:t>
            </a:r>
          </a:p>
        </p:txBody>
      </p:sp>
      <p:pic>
        <p:nvPicPr>
          <p:cNvPr id="6" name="Content Placeholder 5">
            <a:extLst>
              <a:ext uri="{FF2B5EF4-FFF2-40B4-BE49-F238E27FC236}">
                <a16:creationId xmlns:a16="http://schemas.microsoft.com/office/drawing/2014/main" id="{5651B4FA-BC38-4E34-95A0-1EC3B0481F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191" r="-3" b="13188"/>
          <a:stretch/>
        </p:blipFill>
        <p:spPr>
          <a:xfrm>
            <a:off x="628650" y="1825625"/>
            <a:ext cx="3886200" cy="4351338"/>
          </a:xfrm>
          <a:prstGeom prst="rect">
            <a:avLst/>
          </a:prstGeom>
          <a:noFill/>
          <a:ln w="38100">
            <a:solidFill>
              <a:srgbClr val="4AA942"/>
            </a:solidFill>
          </a:ln>
        </p:spPr>
      </p:pic>
      <p:sp>
        <p:nvSpPr>
          <p:cNvPr id="7" name="Content Placeholder 2">
            <a:extLst>
              <a:ext uri="{FF2B5EF4-FFF2-40B4-BE49-F238E27FC236}">
                <a16:creationId xmlns:a16="http://schemas.microsoft.com/office/drawing/2014/main" id="{17028570-8016-45BF-BC05-9C3FE2EA0BA8}"/>
              </a:ext>
            </a:extLst>
          </p:cNvPr>
          <p:cNvSpPr>
            <a:spLocks noGrp="1"/>
          </p:cNvSpPr>
          <p:nvPr>
            <p:ph sz="half" idx="2"/>
          </p:nvPr>
        </p:nvSpPr>
        <p:spPr>
          <a:xfrm>
            <a:off x="4629150" y="1825625"/>
            <a:ext cx="3886200" cy="4351338"/>
          </a:xfrm>
        </p:spPr>
        <p:txBody>
          <a:bodyPr>
            <a:normAutofit/>
          </a:bodyPr>
          <a:lstStyle/>
          <a:p>
            <a:pPr marL="514350" indent="-514350">
              <a:spcBef>
                <a:spcPts val="1200"/>
              </a:spcBef>
              <a:spcAft>
                <a:spcPts val="600"/>
              </a:spcAft>
              <a:buClr>
                <a:srgbClr val="006198"/>
              </a:buClr>
              <a:buSzPct val="100000"/>
              <a:buFont typeface="+mj-lt"/>
              <a:buAutoNum type="arabicPeriod"/>
            </a:pPr>
            <a:r>
              <a:rPr lang="en-CA" sz="2200"/>
              <a:t>Aligned Policies and Plans </a:t>
            </a:r>
          </a:p>
          <a:p>
            <a:pPr marL="514350" indent="-514350">
              <a:spcBef>
                <a:spcPts val="1200"/>
              </a:spcBef>
              <a:spcAft>
                <a:spcPts val="600"/>
              </a:spcAft>
              <a:buClr>
                <a:srgbClr val="006198"/>
              </a:buClr>
              <a:buSzPct val="100000"/>
              <a:buFont typeface="+mj-lt"/>
              <a:buAutoNum type="arabicPeriod"/>
            </a:pPr>
            <a:r>
              <a:rPr lang="en-CA" sz="2200"/>
              <a:t>Safe, Secure Drinking Water Supplies</a:t>
            </a:r>
          </a:p>
          <a:p>
            <a:pPr marL="514350" indent="-514350">
              <a:spcBef>
                <a:spcPts val="1200"/>
              </a:spcBef>
              <a:spcAft>
                <a:spcPts val="600"/>
              </a:spcAft>
              <a:buClr>
                <a:srgbClr val="006198"/>
              </a:buClr>
              <a:buSzPct val="100000"/>
              <a:buFont typeface="+mj-lt"/>
              <a:buAutoNum type="arabicPeriod"/>
            </a:pPr>
            <a:r>
              <a:rPr lang="en-CA" sz="2200"/>
              <a:t>Healthy Aquatic Ecosystems</a:t>
            </a:r>
          </a:p>
          <a:p>
            <a:pPr marL="514350" indent="-514350">
              <a:spcBef>
                <a:spcPts val="1200"/>
              </a:spcBef>
              <a:spcAft>
                <a:spcPts val="600"/>
              </a:spcAft>
              <a:buClr>
                <a:srgbClr val="006198"/>
              </a:buClr>
              <a:buSzPct val="100000"/>
              <a:buFont typeface="+mj-lt"/>
              <a:buAutoNum type="arabicPeriod"/>
            </a:pPr>
            <a:r>
              <a:rPr lang="en-CA" sz="2200"/>
              <a:t>Reliable Water Supplies </a:t>
            </a:r>
          </a:p>
          <a:p>
            <a:pPr marL="514350" indent="-514350">
              <a:spcBef>
                <a:spcPts val="1200"/>
              </a:spcBef>
              <a:spcAft>
                <a:spcPts val="600"/>
              </a:spcAft>
              <a:buClr>
                <a:srgbClr val="006198"/>
              </a:buClr>
              <a:buSzPct val="100000"/>
              <a:buFont typeface="+mj-lt"/>
              <a:buAutoNum type="arabicPeriod"/>
            </a:pPr>
            <a:r>
              <a:rPr lang="en-CA" sz="2200"/>
              <a:t>Wise Land Use </a:t>
            </a:r>
          </a:p>
          <a:p>
            <a:pPr marL="514350" indent="-514350">
              <a:spcBef>
                <a:spcPts val="1200"/>
              </a:spcBef>
              <a:spcAft>
                <a:spcPts val="600"/>
              </a:spcAft>
              <a:buClr>
                <a:srgbClr val="006198"/>
              </a:buClr>
              <a:buSzPct val="100000"/>
              <a:buFont typeface="+mj-lt"/>
              <a:buAutoNum type="arabicPeriod"/>
            </a:pPr>
            <a:r>
              <a:rPr lang="en-CA" sz="2200"/>
              <a:t>Local and Regional Initiatives</a:t>
            </a:r>
          </a:p>
        </p:txBody>
      </p:sp>
      <p:sp>
        <p:nvSpPr>
          <p:cNvPr id="5" name="Slide Number Placeholder 4" hidden="1">
            <a:extLst>
              <a:ext uri="{FF2B5EF4-FFF2-40B4-BE49-F238E27FC236}">
                <a16:creationId xmlns:a16="http://schemas.microsoft.com/office/drawing/2014/main" id="{C4A59B91-1FDC-4CF0-9153-D96F8560E3F5}"/>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D0D1EAF-F667-4383-8460-8768F92BFE84}" type="slidenum">
              <a:rPr lang="en-CA" smtClean="0"/>
              <a:pPr>
                <a:spcAft>
                  <a:spcPts val="600"/>
                </a:spcAft>
              </a:pPr>
              <a:t>10</a:t>
            </a:fld>
            <a:endParaRPr lang="en-CA"/>
          </a:p>
        </p:txBody>
      </p:sp>
    </p:spTree>
    <p:extLst>
      <p:ext uri="{BB962C8B-B14F-4D97-AF65-F5344CB8AC3E}">
        <p14:creationId xmlns:p14="http://schemas.microsoft.com/office/powerpoint/2010/main" val="3020999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98B9-AC21-456E-8AAA-603DFAC63841}"/>
              </a:ext>
            </a:extLst>
          </p:cNvPr>
          <p:cNvSpPr>
            <a:spLocks noGrp="1"/>
          </p:cNvSpPr>
          <p:nvPr>
            <p:ph type="title"/>
          </p:nvPr>
        </p:nvSpPr>
        <p:spPr>
          <a:xfrm>
            <a:off x="0" y="-1"/>
            <a:ext cx="9144000" cy="1608907"/>
          </a:xfrm>
          <a:effectLst>
            <a:outerShdw blurRad="50800" dist="38100" dir="2700000" algn="tl" rotWithShape="0">
              <a:prstClr val="black">
                <a:alpha val="40000"/>
              </a:prstClr>
            </a:outerShdw>
          </a:effectLst>
        </p:spPr>
        <p:txBody>
          <a:bodyPr>
            <a:noAutofit/>
          </a:bodyPr>
          <a:lstStyle/>
          <a:p>
            <a:r>
              <a:rPr lang="en-CA" dirty="0"/>
              <a:t>Aligned Policies and Plans</a:t>
            </a:r>
          </a:p>
        </p:txBody>
      </p:sp>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323527" y="1979802"/>
            <a:ext cx="8510079" cy="4228052"/>
          </a:xfrm>
        </p:spPr>
        <p:txBody>
          <a:bodyPr>
            <a:normAutofit/>
          </a:bodyPr>
          <a:lstStyle/>
          <a:p>
            <a:pPr marL="0" indent="-468000">
              <a:spcBef>
                <a:spcPts val="1200"/>
              </a:spcBef>
              <a:spcAft>
                <a:spcPts val="600"/>
              </a:spcAft>
              <a:buNone/>
            </a:pPr>
            <a:r>
              <a:rPr lang="en-CA" sz="2400" b="1" dirty="0"/>
              <a:t>1</a:t>
            </a:r>
            <a:r>
              <a:rPr lang="en-CA" sz="2400" dirty="0"/>
              <a:t>. Well informed decision-making leads to aligned </a:t>
            </a:r>
            <a:r>
              <a:rPr lang="en-CA" sz="2400" i="1" dirty="0">
                <a:solidFill>
                  <a:srgbClr val="006298"/>
                </a:solidFill>
              </a:rPr>
              <a:t>policies and plans</a:t>
            </a:r>
            <a:r>
              <a:rPr lang="en-CA" sz="2400" dirty="0"/>
              <a:t>, which in turn ensures a healthy watershed. </a:t>
            </a:r>
          </a:p>
          <a:p>
            <a:pPr marL="0" indent="0">
              <a:spcBef>
                <a:spcPts val="1200"/>
              </a:spcBef>
              <a:spcAft>
                <a:spcPts val="600"/>
              </a:spcAft>
              <a:buNone/>
            </a:pPr>
            <a:r>
              <a:rPr lang="en-CA" sz="2400" b="1" dirty="0">
                <a:solidFill>
                  <a:srgbClr val="75A33D"/>
                </a:solidFill>
              </a:rPr>
              <a:t>Goals:</a:t>
            </a:r>
          </a:p>
          <a:p>
            <a:pPr lvl="1">
              <a:spcBef>
                <a:spcPts val="600"/>
              </a:spcBef>
              <a:spcAft>
                <a:spcPts val="600"/>
              </a:spcAft>
              <a:buClr>
                <a:srgbClr val="006298"/>
              </a:buClr>
            </a:pPr>
            <a:r>
              <a:rPr lang="en-CA" dirty="0">
                <a:solidFill>
                  <a:srgbClr val="75A33D"/>
                </a:solidFill>
              </a:rPr>
              <a:t>Policies, plans and management actions are aligned</a:t>
            </a:r>
          </a:p>
          <a:p>
            <a:pPr lvl="1">
              <a:spcBef>
                <a:spcPts val="600"/>
              </a:spcBef>
              <a:spcAft>
                <a:spcPts val="600"/>
              </a:spcAft>
              <a:buClr>
                <a:srgbClr val="006298"/>
              </a:buClr>
            </a:pPr>
            <a:r>
              <a:rPr lang="en-CA" dirty="0">
                <a:solidFill>
                  <a:srgbClr val="75A33D"/>
                </a:solidFill>
              </a:rPr>
              <a:t>Decision making is based on best available knowledge</a:t>
            </a:r>
            <a:endParaRPr lang="en-CA" u="sng" dirty="0"/>
          </a:p>
          <a:p>
            <a:pPr marL="0" indent="0">
              <a:lnSpc>
                <a:spcPct val="110000"/>
              </a:lnSpc>
              <a:spcBef>
                <a:spcPts val="0"/>
              </a:spcBef>
              <a:buClr>
                <a:srgbClr val="6BA539"/>
              </a:buClr>
              <a:buSzPct val="100000"/>
              <a:buNone/>
            </a:pPr>
            <a:r>
              <a:rPr lang="en-CA" sz="2400" b="1" u="sng" dirty="0"/>
              <a:t>Key Actions:</a:t>
            </a:r>
          </a:p>
          <a:p>
            <a:pPr lvl="1">
              <a:lnSpc>
                <a:spcPct val="110000"/>
              </a:lnSpc>
              <a:spcBef>
                <a:spcPts val="0"/>
              </a:spcBef>
              <a:buClr>
                <a:srgbClr val="6BA539"/>
              </a:buClr>
              <a:buSzPct val="100000"/>
              <a:buFont typeface="Wingdings" panose="05000000000000000000" pitchFamily="2" charset="2"/>
              <a:buChar char="Ø"/>
            </a:pPr>
            <a:r>
              <a:rPr lang="en-CA" u="sng" dirty="0"/>
              <a:t>Riparian &amp; Wetland Strategy including policies and tools</a:t>
            </a:r>
          </a:p>
          <a:p>
            <a:pPr lvl="1">
              <a:lnSpc>
                <a:spcPct val="110000"/>
              </a:lnSpc>
              <a:spcBef>
                <a:spcPts val="0"/>
              </a:spcBef>
              <a:buClr>
                <a:srgbClr val="6BA539"/>
              </a:buClr>
              <a:buSzPct val="100000"/>
              <a:buFont typeface="Wingdings" panose="05000000000000000000" pitchFamily="2" charset="2"/>
              <a:buChar char="Ø"/>
            </a:pPr>
            <a:r>
              <a:rPr lang="en-CA" u="sng" dirty="0"/>
              <a:t>Build on existing water quality monitoring programs</a:t>
            </a:r>
            <a:r>
              <a:rPr lang="en-CA" sz="3200" u="sng" dirty="0">
                <a:latin typeface="+mj-lt"/>
              </a:rPr>
              <a:t> </a:t>
            </a:r>
          </a:p>
          <a:p>
            <a:pPr marL="0" indent="0">
              <a:spcBef>
                <a:spcPts val="1200"/>
              </a:spcBef>
              <a:spcAft>
                <a:spcPts val="600"/>
              </a:spcAft>
              <a:buNone/>
            </a:pPr>
            <a:endParaRPr lang="en-CA" sz="2800" dirty="0">
              <a:latin typeface="+mj-lt"/>
            </a:endParaRPr>
          </a:p>
          <a:p>
            <a:pPr marL="457200" lvl="1" indent="0">
              <a:lnSpc>
                <a:spcPct val="110000"/>
              </a:lnSpc>
              <a:spcBef>
                <a:spcPts val="0"/>
              </a:spcBef>
              <a:buClr>
                <a:srgbClr val="6BA539"/>
              </a:buClr>
              <a:buNone/>
            </a:pPr>
            <a:endParaRPr lang="en-CA" sz="2600" dirty="0">
              <a:latin typeface="+mj-lt"/>
            </a:endParaRPr>
          </a:p>
          <a:p>
            <a:pPr marL="0" indent="0">
              <a:spcBef>
                <a:spcPts val="1200"/>
              </a:spcBef>
              <a:spcAft>
                <a:spcPts val="600"/>
              </a:spcAft>
              <a:buNone/>
            </a:pPr>
            <a:endParaRPr lang="en-CA" sz="2800" dirty="0">
              <a:latin typeface="+mj-lt"/>
            </a:endParaRPr>
          </a:p>
        </p:txBody>
      </p:sp>
    </p:spTree>
    <p:extLst>
      <p:ext uri="{BB962C8B-B14F-4D97-AF65-F5344CB8AC3E}">
        <p14:creationId xmlns:p14="http://schemas.microsoft.com/office/powerpoint/2010/main" val="299657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A59B91-1FDC-4CF0-9153-D96F8560E3F5}"/>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0D1EAF-F667-4383-8460-8768F92BFE84}" type="slidenum">
              <a:rPr lang="en-CA" smtClean="0"/>
              <a:pPr/>
              <a:t>12</a:t>
            </a:fld>
            <a:endParaRPr lang="en-CA" dirty="0"/>
          </a:p>
        </p:txBody>
      </p:sp>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323528" y="1820410"/>
            <a:ext cx="8496944" cy="4887505"/>
          </a:xfrm>
        </p:spPr>
        <p:txBody>
          <a:bodyPr>
            <a:normAutofit/>
          </a:bodyPr>
          <a:lstStyle/>
          <a:p>
            <a:pPr marL="0" indent="0">
              <a:spcBef>
                <a:spcPts val="1200"/>
              </a:spcBef>
              <a:spcAft>
                <a:spcPts val="600"/>
              </a:spcAft>
              <a:buNone/>
            </a:pPr>
            <a:r>
              <a:rPr lang="en-CA" sz="2400" b="1" dirty="0"/>
              <a:t>Actions: </a:t>
            </a:r>
          </a:p>
          <a:p>
            <a:pPr lvl="1">
              <a:lnSpc>
                <a:spcPct val="110000"/>
              </a:lnSpc>
              <a:spcBef>
                <a:spcPts val="0"/>
              </a:spcBef>
              <a:buClr>
                <a:srgbClr val="006298"/>
              </a:buClr>
              <a:buSzPct val="100000"/>
              <a:buFont typeface="Wingdings 2" panose="05020102010507070707" pitchFamily="18" charset="2"/>
              <a:buChar char="P"/>
            </a:pPr>
            <a:r>
              <a:rPr lang="en-CA" dirty="0"/>
              <a:t>Submit WMP to Government of Alberta and Edmonton Metropolitan Region</a:t>
            </a:r>
          </a:p>
          <a:p>
            <a:pPr lvl="1">
              <a:lnSpc>
                <a:spcPct val="110000"/>
              </a:lnSpc>
              <a:spcBef>
                <a:spcPts val="0"/>
              </a:spcBef>
              <a:buClr>
                <a:srgbClr val="006298"/>
              </a:buClr>
              <a:buSzPct val="100000"/>
              <a:buFont typeface="Wingdings 2" panose="05020102010507070707" pitchFamily="18" charset="2"/>
              <a:buChar char="P"/>
            </a:pPr>
            <a:r>
              <a:rPr lang="en-CA" dirty="0"/>
              <a:t>Identify policy and planning gaps</a:t>
            </a:r>
          </a:p>
          <a:p>
            <a:pPr lvl="1">
              <a:lnSpc>
                <a:spcPct val="110000"/>
              </a:lnSpc>
              <a:spcBef>
                <a:spcPts val="0"/>
              </a:spcBef>
              <a:buClr>
                <a:srgbClr val="006298"/>
              </a:buClr>
              <a:buSzPct val="100000"/>
              <a:buFont typeface="Wingdings 2" panose="05020102010507070707" pitchFamily="18" charset="2"/>
              <a:buChar char="P"/>
            </a:pPr>
            <a:r>
              <a:rPr lang="en-CA" dirty="0"/>
              <a:t>Continue to engage with province and municipalities</a:t>
            </a:r>
          </a:p>
          <a:p>
            <a:pPr lvl="1">
              <a:lnSpc>
                <a:spcPct val="110000"/>
              </a:lnSpc>
              <a:spcBef>
                <a:spcPts val="0"/>
              </a:spcBef>
              <a:buClr>
                <a:srgbClr val="006298"/>
              </a:buClr>
              <a:buSzPct val="100000"/>
              <a:buFont typeface="Wingdings 2" panose="05020102010507070707" pitchFamily="18" charset="2"/>
              <a:buChar char="P"/>
            </a:pPr>
            <a:r>
              <a:rPr lang="en-CA" dirty="0"/>
              <a:t>Work with indigenous communities to share knowledge</a:t>
            </a:r>
          </a:p>
          <a:p>
            <a:pPr lvl="1">
              <a:lnSpc>
                <a:spcPct val="110000"/>
              </a:lnSpc>
              <a:spcBef>
                <a:spcPts val="0"/>
              </a:spcBef>
              <a:buClr>
                <a:srgbClr val="006298"/>
              </a:buClr>
              <a:buSzPct val="100000"/>
              <a:buFont typeface="Wingdings 2" panose="05020102010507070707" pitchFamily="18" charset="2"/>
              <a:buChar char="P"/>
            </a:pPr>
            <a:r>
              <a:rPr lang="en-CA" dirty="0"/>
              <a:t>Provide guidance on best management practices</a:t>
            </a:r>
          </a:p>
          <a:p>
            <a:pPr marL="393192" lvl="1" indent="0">
              <a:lnSpc>
                <a:spcPct val="110000"/>
              </a:lnSpc>
              <a:spcBef>
                <a:spcPts val="0"/>
              </a:spcBef>
              <a:buClr>
                <a:srgbClr val="006298"/>
              </a:buClr>
              <a:buNone/>
            </a:pPr>
            <a:endParaRPr lang="en-CA" dirty="0"/>
          </a:p>
          <a:p>
            <a:pPr lvl="1">
              <a:lnSpc>
                <a:spcPct val="110000"/>
              </a:lnSpc>
              <a:spcBef>
                <a:spcPts val="0"/>
              </a:spcBef>
              <a:buClr>
                <a:srgbClr val="6BA539"/>
              </a:buClr>
              <a:buSzPct val="100000"/>
              <a:buFont typeface="Wingdings" panose="05000000000000000000" pitchFamily="2" charset="2"/>
              <a:buChar char="Ø"/>
            </a:pPr>
            <a:r>
              <a:rPr lang="en-CA" u="sng" dirty="0"/>
              <a:t>Riparian Strategy including policies and tools</a:t>
            </a:r>
          </a:p>
          <a:p>
            <a:pPr lvl="1">
              <a:lnSpc>
                <a:spcPct val="110000"/>
              </a:lnSpc>
              <a:spcBef>
                <a:spcPts val="0"/>
              </a:spcBef>
              <a:buClr>
                <a:srgbClr val="6BA539"/>
              </a:buClr>
              <a:buSzPct val="100000"/>
              <a:buFont typeface="Wingdings" panose="05000000000000000000" pitchFamily="2" charset="2"/>
              <a:buChar char="Ø"/>
            </a:pPr>
            <a:r>
              <a:rPr lang="en-CA" u="sng" dirty="0"/>
              <a:t>Build on existing water quality monitoring programs</a:t>
            </a:r>
            <a:r>
              <a:rPr lang="en-CA" sz="2600" u="sng" dirty="0">
                <a:latin typeface="+mj-lt"/>
              </a:rPr>
              <a:t> </a:t>
            </a:r>
          </a:p>
          <a:p>
            <a:pPr lvl="1">
              <a:lnSpc>
                <a:spcPct val="110000"/>
              </a:lnSpc>
              <a:spcBef>
                <a:spcPts val="0"/>
              </a:spcBef>
              <a:buClr>
                <a:srgbClr val="6BA539"/>
              </a:buClr>
              <a:buFont typeface="Wingdings 2" panose="05020102010507070707" pitchFamily="18" charset="2"/>
              <a:buChar char="P"/>
            </a:pPr>
            <a:endParaRPr lang="en-CA" sz="2600" u="sng" dirty="0">
              <a:latin typeface="+mj-lt"/>
            </a:endParaRPr>
          </a:p>
          <a:p>
            <a:pPr marL="0" indent="0">
              <a:spcBef>
                <a:spcPts val="1200"/>
              </a:spcBef>
              <a:spcAft>
                <a:spcPts val="600"/>
              </a:spcAft>
              <a:buNone/>
            </a:pPr>
            <a:endParaRPr lang="en-CA" sz="2800" dirty="0">
              <a:latin typeface="+mj-lt"/>
            </a:endParaRPr>
          </a:p>
        </p:txBody>
      </p:sp>
      <p:sp>
        <p:nvSpPr>
          <p:cNvPr id="4" name="Title 3">
            <a:extLst>
              <a:ext uri="{FF2B5EF4-FFF2-40B4-BE49-F238E27FC236}">
                <a16:creationId xmlns:a16="http://schemas.microsoft.com/office/drawing/2014/main" id="{BA68DA5B-1243-452E-BDFC-BFF89A4F20A2}"/>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CA" dirty="0"/>
              <a:t>Aligned Policies and Plans</a:t>
            </a:r>
          </a:p>
        </p:txBody>
      </p:sp>
    </p:spTree>
    <p:extLst>
      <p:ext uri="{BB962C8B-B14F-4D97-AF65-F5344CB8AC3E}">
        <p14:creationId xmlns:p14="http://schemas.microsoft.com/office/powerpoint/2010/main" val="364618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395975" y="2038525"/>
            <a:ext cx="8147050" cy="4056572"/>
          </a:xfrm>
        </p:spPr>
        <p:txBody>
          <a:bodyPr>
            <a:normAutofit fontScale="92500" lnSpcReduction="10000"/>
          </a:bodyPr>
          <a:lstStyle/>
          <a:p>
            <a:pPr marL="0" indent="0">
              <a:spcBef>
                <a:spcPts val="1200"/>
              </a:spcBef>
              <a:spcAft>
                <a:spcPts val="600"/>
              </a:spcAft>
              <a:buNone/>
            </a:pPr>
            <a:r>
              <a:rPr lang="en-CA" sz="2400" b="1" dirty="0"/>
              <a:t>2. </a:t>
            </a:r>
            <a:r>
              <a:rPr lang="en-CA" sz="2400" dirty="0"/>
              <a:t>All residents have access to </a:t>
            </a:r>
            <a:r>
              <a:rPr lang="en-CA" sz="2400" i="1" dirty="0">
                <a:solidFill>
                  <a:srgbClr val="006298"/>
                </a:solidFill>
              </a:rPr>
              <a:t>safe, secure drinking water </a:t>
            </a:r>
            <a:r>
              <a:rPr lang="en-CA" sz="2400" dirty="0"/>
              <a:t>supplies, whether they are on public or private systems that draw from surface or groundwater.</a:t>
            </a:r>
          </a:p>
          <a:p>
            <a:pPr marL="0" indent="0">
              <a:spcBef>
                <a:spcPts val="1200"/>
              </a:spcBef>
              <a:spcAft>
                <a:spcPts val="600"/>
              </a:spcAft>
              <a:buNone/>
            </a:pPr>
            <a:r>
              <a:rPr lang="en-CA" sz="2400" b="1" dirty="0">
                <a:solidFill>
                  <a:srgbClr val="75A33D"/>
                </a:solidFill>
              </a:rPr>
              <a:t>Goals: </a:t>
            </a:r>
          </a:p>
          <a:p>
            <a:pPr lvl="1">
              <a:spcBef>
                <a:spcPts val="600"/>
              </a:spcBef>
              <a:spcAft>
                <a:spcPts val="600"/>
              </a:spcAft>
              <a:buClr>
                <a:srgbClr val="006298"/>
              </a:buClr>
            </a:pPr>
            <a:r>
              <a:rPr lang="en-CA" dirty="0">
                <a:solidFill>
                  <a:srgbClr val="75A33D"/>
                </a:solidFill>
              </a:rPr>
              <a:t>Residents have access to safe, secure drinking water </a:t>
            </a:r>
          </a:p>
          <a:p>
            <a:pPr lvl="1">
              <a:spcBef>
                <a:spcPts val="600"/>
              </a:spcBef>
              <a:spcAft>
                <a:spcPts val="600"/>
              </a:spcAft>
              <a:buClr>
                <a:srgbClr val="006298"/>
              </a:buClr>
            </a:pPr>
            <a:r>
              <a:rPr lang="en-CA" dirty="0">
                <a:solidFill>
                  <a:srgbClr val="75A33D"/>
                </a:solidFill>
              </a:rPr>
              <a:t>Groundwater is understood and managed sustainably</a:t>
            </a:r>
          </a:p>
          <a:p>
            <a:pPr marL="0" indent="0">
              <a:lnSpc>
                <a:spcPct val="110000"/>
              </a:lnSpc>
              <a:spcBef>
                <a:spcPts val="0"/>
              </a:spcBef>
              <a:buClr>
                <a:srgbClr val="6BA539"/>
              </a:buClr>
              <a:buSzPct val="100000"/>
              <a:buNone/>
            </a:pPr>
            <a:r>
              <a:rPr lang="en-CA" sz="2400" b="1" u="sng" dirty="0"/>
              <a:t>Key Actions:</a:t>
            </a:r>
          </a:p>
          <a:p>
            <a:pPr lvl="1">
              <a:lnSpc>
                <a:spcPct val="110000"/>
              </a:lnSpc>
              <a:spcBef>
                <a:spcPts val="0"/>
              </a:spcBef>
              <a:buClr>
                <a:srgbClr val="6BA539"/>
              </a:buClr>
              <a:buSzPct val="100000"/>
              <a:buFont typeface="Wingdings" panose="05000000000000000000" pitchFamily="2" charset="2"/>
              <a:buChar char="Ø"/>
            </a:pPr>
            <a:r>
              <a:rPr lang="en-CA" sz="2600" u="sng" dirty="0"/>
              <a:t>Encourage governments to identify issues and enhance programs</a:t>
            </a:r>
          </a:p>
          <a:p>
            <a:pPr lvl="1">
              <a:lnSpc>
                <a:spcPct val="110000"/>
              </a:lnSpc>
              <a:spcBef>
                <a:spcPts val="0"/>
              </a:spcBef>
              <a:buClr>
                <a:srgbClr val="6BA539"/>
              </a:buClr>
              <a:buSzPct val="100000"/>
              <a:buFont typeface="Wingdings" panose="05000000000000000000" pitchFamily="2" charset="2"/>
              <a:buChar char="Ø"/>
            </a:pPr>
            <a:r>
              <a:rPr lang="en-CA" sz="2600" u="sng" dirty="0"/>
              <a:t>Educate planning staff on potential GW risks</a:t>
            </a:r>
          </a:p>
          <a:p>
            <a:pPr marL="0" indent="0">
              <a:spcBef>
                <a:spcPts val="1200"/>
              </a:spcBef>
              <a:spcAft>
                <a:spcPts val="600"/>
              </a:spcAft>
              <a:buNone/>
            </a:pPr>
            <a:endParaRPr lang="en-CA" sz="2800" dirty="0">
              <a:latin typeface="+mj-lt"/>
            </a:endParaRPr>
          </a:p>
        </p:txBody>
      </p:sp>
      <p:sp>
        <p:nvSpPr>
          <p:cNvPr id="4" name="Title 3">
            <a:extLst>
              <a:ext uri="{FF2B5EF4-FFF2-40B4-BE49-F238E27FC236}">
                <a16:creationId xmlns:a16="http://schemas.microsoft.com/office/drawing/2014/main" id="{26EA7C1A-DD23-4C2E-AB16-324CDC7D588A}"/>
              </a:ext>
            </a:extLst>
          </p:cNvPr>
          <p:cNvSpPr>
            <a:spLocks noGrp="1"/>
          </p:cNvSpPr>
          <p:nvPr>
            <p:ph type="title"/>
          </p:nvPr>
        </p:nvSpPr>
        <p:spPr/>
        <p:txBody>
          <a:bodyPr/>
          <a:lstStyle/>
          <a:p>
            <a:r>
              <a:rPr lang="en-CA" dirty="0"/>
              <a:t>Safe, Secure Drinking Water</a:t>
            </a:r>
          </a:p>
        </p:txBody>
      </p:sp>
    </p:spTree>
    <p:extLst>
      <p:ext uri="{BB962C8B-B14F-4D97-AF65-F5344CB8AC3E}">
        <p14:creationId xmlns:p14="http://schemas.microsoft.com/office/powerpoint/2010/main" val="353271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EC57-208C-466E-A235-CD439CBA9FFA}"/>
              </a:ext>
            </a:extLst>
          </p:cNvPr>
          <p:cNvSpPr>
            <a:spLocks noGrp="1"/>
          </p:cNvSpPr>
          <p:nvPr>
            <p:ph type="title"/>
          </p:nvPr>
        </p:nvSpPr>
        <p:spPr/>
        <p:txBody>
          <a:bodyPr/>
          <a:lstStyle/>
          <a:p>
            <a:r>
              <a:rPr lang="en-CA" dirty="0"/>
              <a:t>Safe, Secure Drinking Water</a:t>
            </a:r>
          </a:p>
        </p:txBody>
      </p:sp>
      <p:sp>
        <p:nvSpPr>
          <p:cNvPr id="7" name="Content Placeholder 2">
            <a:extLst>
              <a:ext uri="{FF2B5EF4-FFF2-40B4-BE49-F238E27FC236}">
                <a16:creationId xmlns:a16="http://schemas.microsoft.com/office/drawing/2014/main" id="{17028570-8016-45BF-BC05-9C3FE2EA0BA8}"/>
              </a:ext>
            </a:extLst>
          </p:cNvPr>
          <p:cNvSpPr>
            <a:spLocks noGrp="1"/>
          </p:cNvSpPr>
          <p:nvPr>
            <p:ph idx="1"/>
          </p:nvPr>
        </p:nvSpPr>
        <p:spPr/>
        <p:txBody>
          <a:bodyPr>
            <a:normAutofit fontScale="92500" lnSpcReduction="10000"/>
          </a:bodyPr>
          <a:lstStyle/>
          <a:p>
            <a:pPr marL="0" indent="0">
              <a:spcBef>
                <a:spcPts val="1200"/>
              </a:spcBef>
              <a:spcAft>
                <a:spcPts val="600"/>
              </a:spcAft>
              <a:buNone/>
            </a:pPr>
            <a:r>
              <a:rPr lang="en-CA" sz="2600" b="1" dirty="0"/>
              <a:t>Actions: </a:t>
            </a:r>
          </a:p>
          <a:p>
            <a:pPr lvl="1">
              <a:lnSpc>
                <a:spcPct val="110000"/>
              </a:lnSpc>
              <a:spcBef>
                <a:spcPts val="0"/>
              </a:spcBef>
              <a:buClr>
                <a:srgbClr val="006298"/>
              </a:buClr>
              <a:buSzPct val="100000"/>
              <a:buFont typeface="Wingdings 2" panose="05020102010507070707" pitchFamily="18" charset="2"/>
              <a:buChar char="P"/>
            </a:pPr>
            <a:r>
              <a:rPr lang="en-CA" sz="2600" dirty="0"/>
              <a:t>Encourage municipalities to collect information on private water systems and identify any current issues </a:t>
            </a:r>
          </a:p>
          <a:p>
            <a:pPr lvl="1">
              <a:lnSpc>
                <a:spcPct val="110000"/>
              </a:lnSpc>
              <a:spcBef>
                <a:spcPts val="0"/>
              </a:spcBef>
              <a:buClr>
                <a:srgbClr val="006298"/>
              </a:buClr>
              <a:buSzPct val="100000"/>
              <a:buFont typeface="Wingdings 2" panose="05020102010507070707" pitchFamily="18" charset="2"/>
              <a:buChar char="P"/>
            </a:pPr>
            <a:r>
              <a:rPr lang="en-CA" sz="2600" dirty="0"/>
              <a:t>Encourage private water programs such as </a:t>
            </a:r>
            <a:r>
              <a:rPr lang="en-CA" sz="2600" i="1" dirty="0"/>
              <a:t>Working Well </a:t>
            </a:r>
            <a:r>
              <a:rPr lang="en-CA" sz="2600" dirty="0"/>
              <a:t>and drinking water testing </a:t>
            </a:r>
          </a:p>
          <a:p>
            <a:pPr lvl="1">
              <a:lnSpc>
                <a:spcPct val="110000"/>
              </a:lnSpc>
              <a:spcBef>
                <a:spcPts val="0"/>
              </a:spcBef>
              <a:buClr>
                <a:srgbClr val="006298"/>
              </a:buClr>
              <a:buSzPct val="100000"/>
              <a:buFont typeface="Wingdings 2" panose="05020102010507070707" pitchFamily="18" charset="2"/>
              <a:buChar char="P"/>
            </a:pPr>
            <a:r>
              <a:rPr lang="en-CA" sz="2600" dirty="0"/>
              <a:t>Encourage Government of Alberta to maintain/enhance groundwater well monitoring programs </a:t>
            </a:r>
          </a:p>
          <a:p>
            <a:pPr lvl="1">
              <a:lnSpc>
                <a:spcPct val="110000"/>
              </a:lnSpc>
              <a:spcBef>
                <a:spcPts val="0"/>
              </a:spcBef>
              <a:buClr>
                <a:srgbClr val="006298"/>
              </a:buClr>
              <a:buSzPct val="100000"/>
              <a:buFont typeface="Wingdings 2" panose="05020102010507070707" pitchFamily="18" charset="2"/>
              <a:buChar char="P"/>
            </a:pPr>
            <a:r>
              <a:rPr lang="en-CA" sz="2600" dirty="0"/>
              <a:t>Educate planning staff on potential groundwater risks</a:t>
            </a:r>
          </a:p>
          <a:p>
            <a:pPr lvl="1">
              <a:lnSpc>
                <a:spcPct val="110000"/>
              </a:lnSpc>
              <a:spcBef>
                <a:spcPts val="0"/>
              </a:spcBef>
              <a:buClr>
                <a:srgbClr val="6BA539"/>
              </a:buClr>
              <a:buFont typeface="Wingdings 2" panose="05020102010507070707" pitchFamily="18" charset="2"/>
              <a:buChar char="P"/>
            </a:pPr>
            <a:endParaRPr lang="en-CA" sz="2600" dirty="0">
              <a:latin typeface="+mj-lt"/>
            </a:endParaRPr>
          </a:p>
          <a:p>
            <a:pPr marL="0" indent="0">
              <a:spcBef>
                <a:spcPts val="1200"/>
              </a:spcBef>
              <a:spcAft>
                <a:spcPts val="600"/>
              </a:spcAft>
              <a:buNone/>
            </a:pPr>
            <a:endParaRPr lang="en-CA" sz="2800" dirty="0">
              <a:latin typeface="+mj-lt"/>
            </a:endParaRPr>
          </a:p>
        </p:txBody>
      </p:sp>
      <p:sp>
        <p:nvSpPr>
          <p:cNvPr id="5" name="Slide Number Placeholder 4">
            <a:extLst>
              <a:ext uri="{FF2B5EF4-FFF2-40B4-BE49-F238E27FC236}">
                <a16:creationId xmlns:a16="http://schemas.microsoft.com/office/drawing/2014/main" id="{C4A59B91-1FDC-4CF0-9153-D96F8560E3F5}"/>
              </a:ext>
            </a:extLst>
          </p:cNvPr>
          <p:cNvSpPr>
            <a:spLocks noGrp="1"/>
          </p:cNvSpPr>
          <p:nvPr>
            <p:ph type="sldNum" sz="quarter" idx="4294967295"/>
          </p:nvPr>
        </p:nvSpPr>
        <p:spPr>
          <a:xfrm>
            <a:off x="83820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0D1EAF-F667-4383-8460-8768F92BFE84}" type="slidenum">
              <a:rPr lang="en-CA" smtClean="0"/>
              <a:pPr/>
              <a:t>14</a:t>
            </a:fld>
            <a:endParaRPr lang="en-CA" dirty="0"/>
          </a:p>
        </p:txBody>
      </p:sp>
    </p:spTree>
    <p:extLst>
      <p:ext uri="{BB962C8B-B14F-4D97-AF65-F5344CB8AC3E}">
        <p14:creationId xmlns:p14="http://schemas.microsoft.com/office/powerpoint/2010/main" val="71804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498475" y="1887522"/>
            <a:ext cx="8147050" cy="4247173"/>
          </a:xfrm>
        </p:spPr>
        <p:txBody>
          <a:bodyPr>
            <a:normAutofit/>
          </a:bodyPr>
          <a:lstStyle/>
          <a:p>
            <a:pPr marL="0" indent="0">
              <a:spcBef>
                <a:spcPts val="1200"/>
              </a:spcBef>
              <a:spcAft>
                <a:spcPts val="600"/>
              </a:spcAft>
              <a:buNone/>
            </a:pPr>
            <a:r>
              <a:rPr lang="en-CA" sz="2400" b="1" dirty="0"/>
              <a:t>3</a:t>
            </a:r>
            <a:r>
              <a:rPr lang="en-CA" sz="2400" dirty="0"/>
              <a:t>. </a:t>
            </a:r>
            <a:r>
              <a:rPr lang="en-CA" sz="2400" i="1" dirty="0">
                <a:solidFill>
                  <a:srgbClr val="006298"/>
                </a:solidFill>
              </a:rPr>
              <a:t>Aquatic ecosystems</a:t>
            </a:r>
            <a:r>
              <a:rPr lang="en-CA" sz="2400" dirty="0"/>
              <a:t>, including our rivers, lakes, wetlands and other waterbodies, are healthy. </a:t>
            </a:r>
          </a:p>
          <a:p>
            <a:pPr marL="0" indent="0">
              <a:spcBef>
                <a:spcPts val="1200"/>
              </a:spcBef>
              <a:spcAft>
                <a:spcPts val="600"/>
              </a:spcAft>
              <a:buNone/>
            </a:pPr>
            <a:r>
              <a:rPr lang="en-CA" sz="2400" b="1" dirty="0">
                <a:solidFill>
                  <a:srgbClr val="75A33D"/>
                </a:solidFill>
              </a:rPr>
              <a:t>Goals: </a:t>
            </a:r>
          </a:p>
          <a:p>
            <a:pPr lvl="1">
              <a:spcBef>
                <a:spcPts val="600"/>
              </a:spcBef>
              <a:spcAft>
                <a:spcPts val="600"/>
              </a:spcAft>
              <a:buClr>
                <a:srgbClr val="006298"/>
              </a:buClr>
            </a:pPr>
            <a:r>
              <a:rPr lang="en-CA" dirty="0">
                <a:solidFill>
                  <a:srgbClr val="75A33D"/>
                </a:solidFill>
              </a:rPr>
              <a:t>Water quality is improved</a:t>
            </a:r>
          </a:p>
          <a:p>
            <a:pPr lvl="1">
              <a:spcBef>
                <a:spcPts val="600"/>
              </a:spcBef>
              <a:spcAft>
                <a:spcPts val="600"/>
              </a:spcAft>
              <a:buClr>
                <a:srgbClr val="006298"/>
              </a:buClr>
            </a:pPr>
            <a:r>
              <a:rPr lang="en-CA" dirty="0">
                <a:solidFill>
                  <a:srgbClr val="75A33D"/>
                </a:solidFill>
              </a:rPr>
              <a:t>Aquatic ecosystems are healthy</a:t>
            </a:r>
          </a:p>
          <a:p>
            <a:pPr lvl="1">
              <a:spcBef>
                <a:spcPts val="600"/>
              </a:spcBef>
              <a:spcAft>
                <a:spcPts val="600"/>
              </a:spcAft>
              <a:buClr>
                <a:srgbClr val="006298"/>
              </a:buClr>
            </a:pPr>
            <a:r>
              <a:rPr lang="en-CA" dirty="0">
                <a:solidFill>
                  <a:srgbClr val="75A33D"/>
                </a:solidFill>
              </a:rPr>
              <a:t>Develop and implement wetland and riparian area strategies</a:t>
            </a:r>
          </a:p>
          <a:p>
            <a:pPr lvl="1">
              <a:spcBef>
                <a:spcPts val="600"/>
              </a:spcBef>
              <a:spcAft>
                <a:spcPts val="600"/>
              </a:spcAft>
              <a:buClr>
                <a:srgbClr val="006298"/>
              </a:buClr>
            </a:pPr>
            <a:r>
              <a:rPr lang="en-CA" dirty="0">
                <a:solidFill>
                  <a:srgbClr val="75A33D"/>
                </a:solidFill>
              </a:rPr>
              <a:t>Lakes and their watersheds are recognized as highly valued, limited resources and managed such that they are healthy for current and future generations</a:t>
            </a:r>
          </a:p>
        </p:txBody>
      </p:sp>
      <p:sp>
        <p:nvSpPr>
          <p:cNvPr id="4" name="Title 3">
            <a:extLst>
              <a:ext uri="{FF2B5EF4-FFF2-40B4-BE49-F238E27FC236}">
                <a16:creationId xmlns:a16="http://schemas.microsoft.com/office/drawing/2014/main" id="{2B46572B-0AE5-49FE-AC41-92A9382460CB}"/>
              </a:ext>
            </a:extLst>
          </p:cNvPr>
          <p:cNvSpPr>
            <a:spLocks noGrp="1"/>
          </p:cNvSpPr>
          <p:nvPr>
            <p:ph type="title"/>
          </p:nvPr>
        </p:nvSpPr>
        <p:spPr/>
        <p:txBody>
          <a:bodyPr/>
          <a:lstStyle/>
          <a:p>
            <a:r>
              <a:rPr lang="en-CA" dirty="0"/>
              <a:t>Healthy Aquatic Ecosystems</a:t>
            </a:r>
          </a:p>
        </p:txBody>
      </p:sp>
    </p:spTree>
    <p:extLst>
      <p:ext uri="{BB962C8B-B14F-4D97-AF65-F5344CB8AC3E}">
        <p14:creationId xmlns:p14="http://schemas.microsoft.com/office/powerpoint/2010/main" val="1187477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323528" y="1803632"/>
            <a:ext cx="8496944" cy="4808891"/>
          </a:xfrm>
        </p:spPr>
        <p:txBody>
          <a:bodyPr>
            <a:normAutofit/>
          </a:bodyPr>
          <a:lstStyle/>
          <a:p>
            <a:pPr marL="0" indent="0">
              <a:spcBef>
                <a:spcPts val="1200"/>
              </a:spcBef>
              <a:spcAft>
                <a:spcPts val="600"/>
              </a:spcAft>
              <a:buNone/>
            </a:pPr>
            <a:r>
              <a:rPr lang="en-CA" sz="2900" b="1" u="sng" dirty="0"/>
              <a:t>Key Actions: </a:t>
            </a:r>
          </a:p>
          <a:p>
            <a:pPr marL="393192" lvl="1" indent="0">
              <a:lnSpc>
                <a:spcPct val="110000"/>
              </a:lnSpc>
              <a:spcBef>
                <a:spcPts val="0"/>
              </a:spcBef>
              <a:buClr>
                <a:srgbClr val="006298"/>
              </a:buClr>
              <a:buNone/>
            </a:pPr>
            <a:endParaRPr lang="en-CA" sz="2900" dirty="0">
              <a:solidFill>
                <a:srgbClr val="75A33D"/>
              </a:solidFill>
            </a:endParaRPr>
          </a:p>
          <a:p>
            <a:pPr lvl="1">
              <a:lnSpc>
                <a:spcPct val="110000"/>
              </a:lnSpc>
              <a:spcBef>
                <a:spcPts val="0"/>
              </a:spcBef>
              <a:buClr>
                <a:srgbClr val="6BA539"/>
              </a:buClr>
              <a:buFont typeface="Wingdings" panose="05000000000000000000" pitchFamily="2" charset="2"/>
              <a:buChar char="Ø"/>
            </a:pPr>
            <a:r>
              <a:rPr lang="en-CA" sz="2900" u="sng" dirty="0"/>
              <a:t>Develop wetland, riparian and flood plain goals and targets</a:t>
            </a:r>
          </a:p>
          <a:p>
            <a:pPr lvl="1">
              <a:lnSpc>
                <a:spcPct val="110000"/>
              </a:lnSpc>
              <a:spcBef>
                <a:spcPts val="0"/>
              </a:spcBef>
              <a:buClr>
                <a:srgbClr val="6BA539"/>
              </a:buClr>
              <a:buFont typeface="Wingdings" panose="05000000000000000000" pitchFamily="2" charset="2"/>
              <a:buChar char="Ø"/>
            </a:pPr>
            <a:endParaRPr lang="en-CA" sz="2900" u="sng" dirty="0"/>
          </a:p>
          <a:p>
            <a:pPr lvl="1">
              <a:lnSpc>
                <a:spcPct val="110000"/>
              </a:lnSpc>
              <a:spcBef>
                <a:spcPts val="0"/>
              </a:spcBef>
              <a:buClr>
                <a:srgbClr val="6BA539"/>
              </a:buClr>
              <a:buFont typeface="Wingdings" panose="05000000000000000000" pitchFamily="2" charset="2"/>
              <a:buChar char="Ø"/>
            </a:pPr>
            <a:r>
              <a:rPr lang="en-CA" sz="2900" u="sng" dirty="0"/>
              <a:t>Conserve priority fish habitat for key species </a:t>
            </a:r>
          </a:p>
          <a:p>
            <a:pPr lvl="1">
              <a:lnSpc>
                <a:spcPct val="110000"/>
              </a:lnSpc>
              <a:spcBef>
                <a:spcPts val="0"/>
              </a:spcBef>
              <a:buClr>
                <a:srgbClr val="6BA539"/>
              </a:buClr>
              <a:buFont typeface="Wingdings 2" panose="05020102010507070707" pitchFamily="18" charset="2"/>
              <a:buChar char="P"/>
            </a:pPr>
            <a:endParaRPr lang="en-CA" sz="2600" dirty="0">
              <a:latin typeface="+mj-lt"/>
            </a:endParaRPr>
          </a:p>
          <a:p>
            <a:pPr marL="393192" lvl="1" indent="0">
              <a:lnSpc>
                <a:spcPct val="110000"/>
              </a:lnSpc>
              <a:spcBef>
                <a:spcPts val="0"/>
              </a:spcBef>
              <a:buClr>
                <a:srgbClr val="6BA539"/>
              </a:buClr>
              <a:buNone/>
            </a:pPr>
            <a:endParaRPr lang="en-CA" sz="2600" dirty="0">
              <a:latin typeface="+mj-lt"/>
            </a:endParaRPr>
          </a:p>
          <a:p>
            <a:pPr marL="0" indent="0">
              <a:spcBef>
                <a:spcPts val="1200"/>
              </a:spcBef>
              <a:spcAft>
                <a:spcPts val="600"/>
              </a:spcAft>
              <a:buNone/>
            </a:pPr>
            <a:endParaRPr lang="en-CA" sz="2800" dirty="0">
              <a:latin typeface="+mj-lt"/>
            </a:endParaRPr>
          </a:p>
        </p:txBody>
      </p:sp>
      <p:sp>
        <p:nvSpPr>
          <p:cNvPr id="3" name="Title 2">
            <a:extLst>
              <a:ext uri="{FF2B5EF4-FFF2-40B4-BE49-F238E27FC236}">
                <a16:creationId xmlns:a16="http://schemas.microsoft.com/office/drawing/2014/main" id="{76E99ACE-E9E7-4E0E-BD3E-1547F3DD625D}"/>
              </a:ext>
            </a:extLst>
          </p:cNvPr>
          <p:cNvSpPr>
            <a:spLocks noGrp="1"/>
          </p:cNvSpPr>
          <p:nvPr>
            <p:ph type="title"/>
          </p:nvPr>
        </p:nvSpPr>
        <p:spPr/>
        <p:txBody>
          <a:bodyPr/>
          <a:lstStyle/>
          <a:p>
            <a:r>
              <a:rPr lang="en-CA" dirty="0"/>
              <a:t>Healthy Aquatic Ecosystems</a:t>
            </a:r>
          </a:p>
        </p:txBody>
      </p:sp>
    </p:spTree>
    <p:extLst>
      <p:ext uri="{BB962C8B-B14F-4D97-AF65-F5344CB8AC3E}">
        <p14:creationId xmlns:p14="http://schemas.microsoft.com/office/powerpoint/2010/main" val="2777268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DC758E4-4A14-4D54-91A2-605B3F7F71AC}"/>
              </a:ext>
            </a:extLst>
          </p:cNvPr>
          <p:cNvSpPr>
            <a:spLocks noGrp="1"/>
          </p:cNvSpPr>
          <p:nvPr>
            <p:ph sz="half" idx="1"/>
          </p:nvPr>
        </p:nvSpPr>
        <p:spPr>
          <a:xfrm>
            <a:off x="457200" y="1920875"/>
            <a:ext cx="7859713" cy="4433888"/>
          </a:xfrm>
        </p:spPr>
        <p:txBody>
          <a:bodyPr>
            <a:normAutofit fontScale="92500" lnSpcReduction="10000"/>
          </a:bodyPr>
          <a:lstStyle/>
          <a:p>
            <a:pPr marL="0" indent="0">
              <a:spcBef>
                <a:spcPts val="1200"/>
              </a:spcBef>
              <a:spcAft>
                <a:spcPts val="600"/>
              </a:spcAft>
              <a:buNone/>
            </a:pPr>
            <a:r>
              <a:rPr lang="en-CA" sz="2400" b="1" dirty="0"/>
              <a:t>4</a:t>
            </a:r>
            <a:r>
              <a:rPr lang="en-CA" sz="2400" dirty="0"/>
              <a:t>. Reliable, quality </a:t>
            </a:r>
            <a:r>
              <a:rPr lang="en-CA" sz="2400" i="1" dirty="0">
                <a:solidFill>
                  <a:srgbClr val="006298"/>
                </a:solidFill>
              </a:rPr>
              <a:t>water supplies </a:t>
            </a:r>
            <a:r>
              <a:rPr lang="en-CA" sz="2400" dirty="0"/>
              <a:t>are available for a sustainable economy.</a:t>
            </a:r>
          </a:p>
          <a:p>
            <a:pPr marL="0" indent="0">
              <a:spcBef>
                <a:spcPts val="1200"/>
              </a:spcBef>
              <a:spcAft>
                <a:spcPts val="600"/>
              </a:spcAft>
              <a:buNone/>
            </a:pPr>
            <a:r>
              <a:rPr lang="en-CA" sz="2400" b="1" dirty="0">
                <a:solidFill>
                  <a:srgbClr val="75A33D"/>
                </a:solidFill>
              </a:rPr>
              <a:t>Goals: </a:t>
            </a:r>
          </a:p>
          <a:p>
            <a:pPr lvl="1">
              <a:spcBef>
                <a:spcPts val="1200"/>
              </a:spcBef>
              <a:spcAft>
                <a:spcPts val="600"/>
              </a:spcAft>
              <a:buClr>
                <a:srgbClr val="006298"/>
              </a:buClr>
            </a:pPr>
            <a:r>
              <a:rPr lang="en-CA" dirty="0">
                <a:solidFill>
                  <a:srgbClr val="75A33D"/>
                </a:solidFill>
              </a:rPr>
              <a:t>Water supply is managed effectively to support aquatic ecosystems, communities and the economy</a:t>
            </a:r>
          </a:p>
          <a:p>
            <a:pPr marL="0" indent="0">
              <a:spcBef>
                <a:spcPts val="1200"/>
              </a:spcBef>
              <a:spcAft>
                <a:spcPts val="600"/>
              </a:spcAft>
              <a:buNone/>
            </a:pPr>
            <a:r>
              <a:rPr lang="en-CA" sz="2400" b="1" u="sng" dirty="0"/>
              <a:t>Key Actions: </a:t>
            </a:r>
          </a:p>
          <a:p>
            <a:pPr lvl="1">
              <a:lnSpc>
                <a:spcPct val="90000"/>
              </a:lnSpc>
              <a:spcBef>
                <a:spcPts val="0"/>
              </a:spcBef>
              <a:buClr>
                <a:srgbClr val="75A33D"/>
              </a:buClr>
              <a:buSzPct val="101000"/>
              <a:buFont typeface="Wingdings" panose="05000000000000000000" pitchFamily="2" charset="2"/>
              <a:buChar char="Ø"/>
            </a:pPr>
            <a:r>
              <a:rPr lang="en-CA" u="sng" dirty="0"/>
              <a:t>Compare existing data to instream flow needs</a:t>
            </a:r>
          </a:p>
          <a:p>
            <a:pPr lvl="1">
              <a:lnSpc>
                <a:spcPct val="90000"/>
              </a:lnSpc>
              <a:spcBef>
                <a:spcPts val="0"/>
              </a:spcBef>
              <a:buClr>
                <a:srgbClr val="75A33D"/>
              </a:buClr>
              <a:buSzPct val="101000"/>
              <a:buFont typeface="Wingdings" panose="05000000000000000000" pitchFamily="2" charset="2"/>
              <a:buChar char="Ø"/>
            </a:pPr>
            <a:endParaRPr lang="en-CA" u="sng" dirty="0"/>
          </a:p>
          <a:p>
            <a:pPr lvl="1">
              <a:lnSpc>
                <a:spcPct val="90000"/>
              </a:lnSpc>
              <a:spcBef>
                <a:spcPts val="0"/>
              </a:spcBef>
              <a:buClr>
                <a:srgbClr val="75A33D"/>
              </a:buClr>
              <a:buSzPct val="101000"/>
              <a:buFont typeface="Wingdings" panose="05000000000000000000" pitchFamily="2" charset="2"/>
              <a:buChar char="Ø"/>
            </a:pPr>
            <a:r>
              <a:rPr lang="en-CA" u="sng" dirty="0"/>
              <a:t>Explore models to determine current and future water needs</a:t>
            </a:r>
          </a:p>
          <a:p>
            <a:pPr lvl="1">
              <a:lnSpc>
                <a:spcPct val="90000"/>
              </a:lnSpc>
              <a:spcBef>
                <a:spcPts val="0"/>
              </a:spcBef>
              <a:buClr>
                <a:srgbClr val="75A33D"/>
              </a:buClr>
              <a:buSzPct val="101000"/>
              <a:buFont typeface="Wingdings" panose="05000000000000000000" pitchFamily="2" charset="2"/>
              <a:buChar char="Ø"/>
            </a:pPr>
            <a:endParaRPr lang="en-CA" u="sng" dirty="0"/>
          </a:p>
          <a:p>
            <a:pPr lvl="1">
              <a:lnSpc>
                <a:spcPct val="90000"/>
              </a:lnSpc>
              <a:spcBef>
                <a:spcPts val="0"/>
              </a:spcBef>
              <a:buClr>
                <a:srgbClr val="75A33D"/>
              </a:buClr>
              <a:buSzPct val="101000"/>
              <a:buFont typeface="Wingdings" panose="05000000000000000000" pitchFamily="2" charset="2"/>
              <a:buChar char="Ø"/>
            </a:pPr>
            <a:r>
              <a:rPr lang="en-CA" u="sng" dirty="0"/>
              <a:t>Identify and promote beneficial management practices to promote water conservation</a:t>
            </a:r>
          </a:p>
          <a:p>
            <a:pPr marL="0" indent="0">
              <a:spcBef>
                <a:spcPts val="1200"/>
              </a:spcBef>
              <a:spcAft>
                <a:spcPts val="600"/>
              </a:spcAft>
              <a:buNone/>
            </a:pPr>
            <a:endParaRPr lang="en-CA" sz="3000" dirty="0">
              <a:latin typeface="+mj-lt"/>
            </a:endParaRPr>
          </a:p>
          <a:p>
            <a:endParaRPr lang="en-CA" dirty="0"/>
          </a:p>
        </p:txBody>
      </p:sp>
      <p:sp>
        <p:nvSpPr>
          <p:cNvPr id="4" name="Title 3">
            <a:extLst>
              <a:ext uri="{FF2B5EF4-FFF2-40B4-BE49-F238E27FC236}">
                <a16:creationId xmlns:a16="http://schemas.microsoft.com/office/drawing/2014/main" id="{DD254931-A5B4-4501-9C3E-363FC4F24F55}"/>
              </a:ext>
            </a:extLst>
          </p:cNvPr>
          <p:cNvSpPr>
            <a:spLocks noGrp="1"/>
          </p:cNvSpPr>
          <p:nvPr>
            <p:ph type="title"/>
          </p:nvPr>
        </p:nvSpPr>
        <p:spPr/>
        <p:txBody>
          <a:bodyPr/>
          <a:lstStyle/>
          <a:p>
            <a:r>
              <a:rPr lang="en-CA" dirty="0"/>
              <a:t>Reliable Water Supplies</a:t>
            </a:r>
          </a:p>
        </p:txBody>
      </p:sp>
    </p:spTree>
    <p:extLst>
      <p:ext uri="{BB962C8B-B14F-4D97-AF65-F5344CB8AC3E}">
        <p14:creationId xmlns:p14="http://schemas.microsoft.com/office/powerpoint/2010/main" val="1458370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4A59B91-1FDC-4CF0-9153-D96F8560E3F5}"/>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0D1EAF-F667-4383-8460-8768F92BFE84}" type="slidenum">
              <a:rPr lang="en-CA" smtClean="0"/>
              <a:pPr/>
              <a:t>18</a:t>
            </a:fld>
            <a:endParaRPr lang="en-CA" dirty="0"/>
          </a:p>
        </p:txBody>
      </p:sp>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189856" y="1781426"/>
            <a:ext cx="8496944" cy="3807814"/>
          </a:xfrm>
        </p:spPr>
        <p:txBody>
          <a:bodyPr>
            <a:normAutofit/>
          </a:bodyPr>
          <a:lstStyle/>
          <a:p>
            <a:pPr marL="0" indent="0">
              <a:spcBef>
                <a:spcPts val="1200"/>
              </a:spcBef>
              <a:spcAft>
                <a:spcPts val="600"/>
              </a:spcAft>
              <a:buNone/>
            </a:pPr>
            <a:r>
              <a:rPr lang="en-CA" sz="2400" b="1" dirty="0"/>
              <a:t>Actions: </a:t>
            </a:r>
          </a:p>
          <a:p>
            <a:pPr lvl="1">
              <a:lnSpc>
                <a:spcPct val="90000"/>
              </a:lnSpc>
              <a:spcBef>
                <a:spcPts val="0"/>
              </a:spcBef>
              <a:buClr>
                <a:srgbClr val="006298"/>
              </a:buClr>
              <a:buSzPct val="101000"/>
              <a:buFont typeface="Wingdings 2" panose="05020102010507070707" pitchFamily="18" charset="2"/>
              <a:buChar char="P"/>
            </a:pPr>
            <a:r>
              <a:rPr lang="en-CA" dirty="0"/>
              <a:t>Compare existing data to instream flow needs</a:t>
            </a:r>
          </a:p>
          <a:p>
            <a:pPr lvl="1">
              <a:lnSpc>
                <a:spcPct val="90000"/>
              </a:lnSpc>
              <a:spcBef>
                <a:spcPts val="0"/>
              </a:spcBef>
              <a:buClr>
                <a:srgbClr val="006298"/>
              </a:buClr>
              <a:buSzPct val="101000"/>
              <a:buFont typeface="Wingdings 2" panose="05020102010507070707" pitchFamily="18" charset="2"/>
              <a:buChar char="P"/>
            </a:pPr>
            <a:endParaRPr lang="en-CA" dirty="0"/>
          </a:p>
          <a:p>
            <a:pPr lvl="1">
              <a:lnSpc>
                <a:spcPct val="90000"/>
              </a:lnSpc>
              <a:spcBef>
                <a:spcPts val="0"/>
              </a:spcBef>
              <a:buClr>
                <a:srgbClr val="006298"/>
              </a:buClr>
              <a:buSzPct val="101000"/>
              <a:buFont typeface="Wingdings 2" panose="05020102010507070707" pitchFamily="18" charset="2"/>
              <a:buChar char="P"/>
            </a:pPr>
            <a:r>
              <a:rPr lang="en-CA" dirty="0"/>
              <a:t>Explore models to determine current and future water needs</a:t>
            </a:r>
          </a:p>
          <a:p>
            <a:pPr lvl="1">
              <a:lnSpc>
                <a:spcPct val="90000"/>
              </a:lnSpc>
              <a:spcBef>
                <a:spcPts val="0"/>
              </a:spcBef>
              <a:buClr>
                <a:srgbClr val="006298"/>
              </a:buClr>
              <a:buSzPct val="101000"/>
              <a:buFont typeface="Wingdings 2" panose="05020102010507070707" pitchFamily="18" charset="2"/>
              <a:buChar char="P"/>
            </a:pPr>
            <a:endParaRPr lang="en-CA" dirty="0"/>
          </a:p>
          <a:p>
            <a:pPr lvl="1">
              <a:lnSpc>
                <a:spcPct val="90000"/>
              </a:lnSpc>
              <a:spcBef>
                <a:spcPts val="0"/>
              </a:spcBef>
              <a:buClr>
                <a:srgbClr val="006298"/>
              </a:buClr>
              <a:buSzPct val="101000"/>
              <a:buFont typeface="Wingdings 2" panose="05020102010507070707" pitchFamily="18" charset="2"/>
              <a:buChar char="P"/>
            </a:pPr>
            <a:r>
              <a:rPr lang="en-CA" dirty="0"/>
              <a:t>Identify and promote beneficial management practices to promote water conservation</a:t>
            </a:r>
          </a:p>
          <a:p>
            <a:pPr marL="393192" lvl="1" indent="0">
              <a:lnSpc>
                <a:spcPct val="110000"/>
              </a:lnSpc>
              <a:spcBef>
                <a:spcPts val="0"/>
              </a:spcBef>
              <a:buClr>
                <a:srgbClr val="6BA539"/>
              </a:buClr>
              <a:buNone/>
            </a:pPr>
            <a:endParaRPr lang="en-CA" dirty="0"/>
          </a:p>
          <a:p>
            <a:pPr marL="0" indent="0">
              <a:spcBef>
                <a:spcPts val="1200"/>
              </a:spcBef>
              <a:spcAft>
                <a:spcPts val="600"/>
              </a:spcAft>
              <a:buNone/>
            </a:pPr>
            <a:endParaRPr lang="en-CA" sz="2800" dirty="0">
              <a:latin typeface="+mj-lt"/>
            </a:endParaRPr>
          </a:p>
        </p:txBody>
      </p:sp>
      <p:sp>
        <p:nvSpPr>
          <p:cNvPr id="3" name="Title 2">
            <a:extLst>
              <a:ext uri="{FF2B5EF4-FFF2-40B4-BE49-F238E27FC236}">
                <a16:creationId xmlns:a16="http://schemas.microsoft.com/office/drawing/2014/main" id="{9AD87AA4-4AF5-4027-8934-49506C471951}"/>
              </a:ext>
            </a:extLst>
          </p:cNvPr>
          <p:cNvSpPr>
            <a:spLocks noGrp="1"/>
          </p:cNvSpPr>
          <p:nvPr>
            <p:ph type="title"/>
          </p:nvPr>
        </p:nvSpPr>
        <p:spPr/>
        <p:txBody>
          <a:bodyPr/>
          <a:lstStyle/>
          <a:p>
            <a:r>
              <a:rPr lang="en-CA" dirty="0"/>
              <a:t>Reliable Water Supplies</a:t>
            </a:r>
          </a:p>
        </p:txBody>
      </p:sp>
    </p:spTree>
    <p:extLst>
      <p:ext uri="{BB962C8B-B14F-4D97-AF65-F5344CB8AC3E}">
        <p14:creationId xmlns:p14="http://schemas.microsoft.com/office/powerpoint/2010/main" val="670243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DC758E4-4A14-4D54-91A2-605B3F7F71AC}"/>
              </a:ext>
            </a:extLst>
          </p:cNvPr>
          <p:cNvSpPr>
            <a:spLocks noGrp="1"/>
          </p:cNvSpPr>
          <p:nvPr>
            <p:ph sz="half" idx="1"/>
          </p:nvPr>
        </p:nvSpPr>
        <p:spPr>
          <a:xfrm>
            <a:off x="446087" y="1803424"/>
            <a:ext cx="7859713" cy="4433888"/>
          </a:xfrm>
        </p:spPr>
        <p:txBody>
          <a:bodyPr>
            <a:normAutofit/>
          </a:bodyPr>
          <a:lstStyle/>
          <a:p>
            <a:pPr marL="0" indent="0">
              <a:spcBef>
                <a:spcPts val="1200"/>
              </a:spcBef>
              <a:spcAft>
                <a:spcPts val="600"/>
              </a:spcAft>
              <a:buNone/>
            </a:pPr>
            <a:r>
              <a:rPr lang="en-CA" sz="2400" b="1" dirty="0"/>
              <a:t>5</a:t>
            </a:r>
            <a:r>
              <a:rPr lang="en-CA" sz="2400" dirty="0"/>
              <a:t>. </a:t>
            </a:r>
            <a:r>
              <a:rPr lang="en-CA" sz="2400" i="1" dirty="0">
                <a:solidFill>
                  <a:srgbClr val="006298"/>
                </a:solidFill>
              </a:rPr>
              <a:t>Wise land use </a:t>
            </a:r>
            <a:r>
              <a:rPr lang="en-CA" sz="2400" dirty="0"/>
              <a:t>ensures the cumulative effects of growth and development are mitigated for, the land is resilient to climate change, and individuals and communities are well prepared for flood and drought events. </a:t>
            </a:r>
          </a:p>
          <a:p>
            <a:pPr marL="0" indent="0">
              <a:spcBef>
                <a:spcPts val="1200"/>
              </a:spcBef>
              <a:spcAft>
                <a:spcPts val="600"/>
              </a:spcAft>
              <a:buNone/>
            </a:pPr>
            <a:r>
              <a:rPr lang="en-CA" sz="2400" b="1" dirty="0">
                <a:solidFill>
                  <a:srgbClr val="75A33D"/>
                </a:solidFill>
              </a:rPr>
              <a:t>Goals: </a:t>
            </a:r>
          </a:p>
          <a:p>
            <a:pPr lvl="1">
              <a:spcBef>
                <a:spcPts val="1200"/>
              </a:spcBef>
              <a:spcAft>
                <a:spcPts val="600"/>
              </a:spcAft>
              <a:buClr>
                <a:srgbClr val="006298"/>
              </a:buClr>
            </a:pPr>
            <a:r>
              <a:rPr lang="en-CA" dirty="0">
                <a:solidFill>
                  <a:srgbClr val="75A33D"/>
                </a:solidFill>
              </a:rPr>
              <a:t>The cumulative effects of land use are understood and considered in decision making</a:t>
            </a:r>
          </a:p>
          <a:p>
            <a:pPr lvl="1">
              <a:spcBef>
                <a:spcPts val="1200"/>
              </a:spcBef>
              <a:spcAft>
                <a:spcPts val="600"/>
              </a:spcAft>
              <a:buClr>
                <a:srgbClr val="006298"/>
              </a:buClr>
            </a:pPr>
            <a:r>
              <a:rPr lang="en-CA" dirty="0">
                <a:solidFill>
                  <a:srgbClr val="75A33D"/>
                </a:solidFill>
              </a:rPr>
              <a:t>The effects of climate change are understood and mitigated </a:t>
            </a:r>
          </a:p>
          <a:p>
            <a:pPr marL="0" indent="0">
              <a:spcBef>
                <a:spcPts val="1200"/>
              </a:spcBef>
              <a:spcAft>
                <a:spcPts val="600"/>
              </a:spcAft>
              <a:buNone/>
            </a:pPr>
            <a:endParaRPr lang="en-CA" sz="3000" dirty="0">
              <a:latin typeface="+mj-lt"/>
            </a:endParaRPr>
          </a:p>
          <a:p>
            <a:endParaRPr lang="en-CA" dirty="0"/>
          </a:p>
        </p:txBody>
      </p:sp>
      <p:sp>
        <p:nvSpPr>
          <p:cNvPr id="4" name="Title 3">
            <a:extLst>
              <a:ext uri="{FF2B5EF4-FFF2-40B4-BE49-F238E27FC236}">
                <a16:creationId xmlns:a16="http://schemas.microsoft.com/office/drawing/2014/main" id="{4047C5B2-C662-4F48-A364-B41076F82F0C}"/>
              </a:ext>
            </a:extLst>
          </p:cNvPr>
          <p:cNvSpPr>
            <a:spLocks noGrp="1"/>
          </p:cNvSpPr>
          <p:nvPr>
            <p:ph type="title"/>
          </p:nvPr>
        </p:nvSpPr>
        <p:spPr/>
        <p:txBody>
          <a:bodyPr/>
          <a:lstStyle/>
          <a:p>
            <a:r>
              <a:rPr lang="en-CA" dirty="0"/>
              <a:t>Wise Land Use</a:t>
            </a:r>
          </a:p>
        </p:txBody>
      </p:sp>
    </p:spTree>
    <p:extLst>
      <p:ext uri="{BB962C8B-B14F-4D97-AF65-F5344CB8AC3E}">
        <p14:creationId xmlns:p14="http://schemas.microsoft.com/office/powerpoint/2010/main" val="3745173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61DF54-2164-4406-95BC-0BCD574C959D}"/>
              </a:ext>
            </a:extLst>
          </p:cNvPr>
          <p:cNvSpPr>
            <a:spLocks noGrp="1"/>
          </p:cNvSpPr>
          <p:nvPr>
            <p:ph type="title"/>
          </p:nvPr>
        </p:nvSpPr>
        <p:spPr>
          <a:xfrm>
            <a:off x="0" y="0"/>
            <a:ext cx="9144000" cy="1690689"/>
          </a:xfrm>
        </p:spPr>
        <p:txBody>
          <a:bodyPr anchor="ctr">
            <a:normAutofit/>
          </a:bodyPr>
          <a:lstStyle/>
          <a:p>
            <a:r>
              <a:rPr lang="en-US" dirty="0"/>
              <a:t>Outline</a:t>
            </a:r>
          </a:p>
        </p:txBody>
      </p:sp>
      <p:pic>
        <p:nvPicPr>
          <p:cNvPr id="4" name="Picture 3" descr="A picture containing tree, outdoor, lake, forest&#10;&#10;Description automatically generated">
            <a:extLst>
              <a:ext uri="{FF2B5EF4-FFF2-40B4-BE49-F238E27FC236}">
                <a16:creationId xmlns:a16="http://schemas.microsoft.com/office/drawing/2014/main" id="{20F1AF03-EEA4-47A1-AA2E-449421D496D4}"/>
              </a:ext>
            </a:extLst>
          </p:cNvPr>
          <p:cNvPicPr>
            <a:picLocks noChangeAspect="1"/>
          </p:cNvPicPr>
          <p:nvPr/>
        </p:nvPicPr>
        <p:blipFill rotWithShape="1">
          <a:blip r:embed="rId2">
            <a:extLst>
              <a:ext uri="{28A0092B-C50C-407E-A947-70E740481C1C}">
                <a14:useLocalDpi xmlns:a14="http://schemas.microsoft.com/office/drawing/2010/main" val="0"/>
              </a:ext>
            </a:extLst>
          </a:blip>
          <a:srcRect l="29722" r="20040" b="-1"/>
          <a:stretch/>
        </p:blipFill>
        <p:spPr>
          <a:xfrm>
            <a:off x="628650" y="1825625"/>
            <a:ext cx="3886200" cy="4351338"/>
          </a:xfrm>
          <a:prstGeom prst="rect">
            <a:avLst/>
          </a:prstGeom>
          <a:noFill/>
        </p:spPr>
      </p:pic>
      <p:sp>
        <p:nvSpPr>
          <p:cNvPr id="11" name="Content Placeholder 2">
            <a:extLst>
              <a:ext uri="{FF2B5EF4-FFF2-40B4-BE49-F238E27FC236}">
                <a16:creationId xmlns:a16="http://schemas.microsoft.com/office/drawing/2014/main" id="{3FE3B878-38B6-45E9-BD09-A7D1C9604509}"/>
              </a:ext>
            </a:extLst>
          </p:cNvPr>
          <p:cNvSpPr>
            <a:spLocks noGrp="1"/>
          </p:cNvSpPr>
          <p:nvPr>
            <p:ph sz="half" idx="2"/>
          </p:nvPr>
        </p:nvSpPr>
        <p:spPr>
          <a:xfrm>
            <a:off x="4629150" y="1825625"/>
            <a:ext cx="3886200" cy="4351338"/>
          </a:xfrm>
        </p:spPr>
        <p:txBody>
          <a:bodyPr>
            <a:normAutofit/>
          </a:bodyPr>
          <a:lstStyle/>
          <a:p>
            <a:pPr>
              <a:lnSpc>
                <a:spcPct val="100000"/>
              </a:lnSpc>
              <a:spcBef>
                <a:spcPts val="1800"/>
              </a:spcBef>
            </a:pPr>
            <a:r>
              <a:rPr lang="en-US" dirty="0"/>
              <a:t>Background</a:t>
            </a:r>
          </a:p>
          <a:p>
            <a:pPr>
              <a:lnSpc>
                <a:spcPct val="100000"/>
              </a:lnSpc>
              <a:spcBef>
                <a:spcPts val="1800"/>
              </a:spcBef>
            </a:pPr>
            <a:r>
              <a:rPr lang="en-US" dirty="0"/>
              <a:t>Watershed Management Plan</a:t>
            </a:r>
          </a:p>
          <a:p>
            <a:pPr>
              <a:lnSpc>
                <a:spcPct val="100000"/>
              </a:lnSpc>
              <a:spcBef>
                <a:spcPts val="1800"/>
              </a:spcBef>
            </a:pPr>
            <a:r>
              <a:rPr lang="en-US" dirty="0"/>
              <a:t>Priorities and Next Steps</a:t>
            </a:r>
          </a:p>
          <a:p>
            <a:pPr>
              <a:lnSpc>
                <a:spcPct val="100000"/>
              </a:lnSpc>
              <a:spcBef>
                <a:spcPts val="1800"/>
              </a:spcBef>
            </a:pPr>
            <a:r>
              <a:rPr lang="en-US" dirty="0"/>
              <a:t>Current work &amp; Relevance to LILSA</a:t>
            </a:r>
          </a:p>
        </p:txBody>
      </p:sp>
    </p:spTree>
    <p:extLst>
      <p:ext uri="{BB962C8B-B14F-4D97-AF65-F5344CB8AC3E}">
        <p14:creationId xmlns:p14="http://schemas.microsoft.com/office/powerpoint/2010/main" val="1813461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323528" y="2130804"/>
            <a:ext cx="8496944" cy="3170404"/>
          </a:xfrm>
        </p:spPr>
        <p:txBody>
          <a:bodyPr>
            <a:normAutofit/>
          </a:bodyPr>
          <a:lstStyle/>
          <a:p>
            <a:pPr marL="0" indent="0">
              <a:spcBef>
                <a:spcPts val="1200"/>
              </a:spcBef>
              <a:spcAft>
                <a:spcPts val="600"/>
              </a:spcAft>
              <a:buNone/>
            </a:pPr>
            <a:r>
              <a:rPr lang="en-CA" sz="2400" b="1" u="sng" dirty="0"/>
              <a:t>Key Actions: </a:t>
            </a:r>
          </a:p>
          <a:p>
            <a:pPr lvl="1">
              <a:lnSpc>
                <a:spcPct val="90000"/>
              </a:lnSpc>
              <a:spcBef>
                <a:spcPts val="0"/>
              </a:spcBef>
              <a:buClr>
                <a:srgbClr val="75A33D"/>
              </a:buClr>
              <a:buSzPct val="100000"/>
              <a:buFont typeface="Wingdings" panose="05000000000000000000" pitchFamily="2" charset="2"/>
              <a:buChar char="Ø"/>
            </a:pPr>
            <a:r>
              <a:rPr lang="en-CA" u="sng" dirty="0"/>
              <a:t>Promote LEED standards and low impact development</a:t>
            </a:r>
          </a:p>
          <a:p>
            <a:pPr lvl="1">
              <a:lnSpc>
                <a:spcPct val="90000"/>
              </a:lnSpc>
              <a:spcBef>
                <a:spcPts val="0"/>
              </a:spcBef>
              <a:buClr>
                <a:srgbClr val="75A33D"/>
              </a:buClr>
              <a:buSzPct val="100000"/>
              <a:buFont typeface="Wingdings" panose="05000000000000000000" pitchFamily="2" charset="2"/>
              <a:buChar char="Ø"/>
            </a:pPr>
            <a:endParaRPr lang="en-CA" u="sng" dirty="0"/>
          </a:p>
          <a:p>
            <a:pPr lvl="1">
              <a:lnSpc>
                <a:spcPct val="90000"/>
              </a:lnSpc>
              <a:spcBef>
                <a:spcPts val="0"/>
              </a:spcBef>
              <a:buClr>
                <a:srgbClr val="75A33D"/>
              </a:buClr>
              <a:buSzPct val="100000"/>
              <a:buFont typeface="Wingdings" panose="05000000000000000000" pitchFamily="2" charset="2"/>
              <a:buChar char="Ø"/>
            </a:pPr>
            <a:r>
              <a:rPr lang="en-CA" u="sng" dirty="0"/>
              <a:t>Support programs such as ALUS Canada, Green Acreage program and Environmental Farm Plans  </a:t>
            </a:r>
          </a:p>
          <a:p>
            <a:pPr lvl="1">
              <a:lnSpc>
                <a:spcPct val="110000"/>
              </a:lnSpc>
              <a:spcBef>
                <a:spcPts val="0"/>
              </a:spcBef>
              <a:buClr>
                <a:srgbClr val="6BA539"/>
              </a:buClr>
              <a:buFont typeface="Wingdings 2" panose="05020102010507070707" pitchFamily="18" charset="2"/>
              <a:buChar char="P"/>
            </a:pPr>
            <a:endParaRPr lang="en-CA" sz="2600" dirty="0">
              <a:latin typeface="+mj-lt"/>
            </a:endParaRPr>
          </a:p>
          <a:p>
            <a:pPr marL="0" indent="0">
              <a:spcBef>
                <a:spcPts val="1200"/>
              </a:spcBef>
              <a:spcAft>
                <a:spcPts val="600"/>
              </a:spcAft>
              <a:buNone/>
            </a:pPr>
            <a:endParaRPr lang="en-CA" sz="2800" dirty="0">
              <a:latin typeface="+mj-lt"/>
            </a:endParaRPr>
          </a:p>
        </p:txBody>
      </p:sp>
      <p:sp>
        <p:nvSpPr>
          <p:cNvPr id="3" name="Title 2">
            <a:extLst>
              <a:ext uri="{FF2B5EF4-FFF2-40B4-BE49-F238E27FC236}">
                <a16:creationId xmlns:a16="http://schemas.microsoft.com/office/drawing/2014/main" id="{B7895358-B13D-4D45-9F40-9152DF5A4C9E}"/>
              </a:ext>
            </a:extLst>
          </p:cNvPr>
          <p:cNvSpPr>
            <a:spLocks noGrp="1"/>
          </p:cNvSpPr>
          <p:nvPr>
            <p:ph type="title"/>
          </p:nvPr>
        </p:nvSpPr>
        <p:spPr/>
        <p:txBody>
          <a:bodyPr/>
          <a:lstStyle/>
          <a:p>
            <a:r>
              <a:rPr lang="en-CA" dirty="0"/>
              <a:t>Wise Land Use</a:t>
            </a:r>
          </a:p>
        </p:txBody>
      </p:sp>
    </p:spTree>
    <p:extLst>
      <p:ext uri="{BB962C8B-B14F-4D97-AF65-F5344CB8AC3E}">
        <p14:creationId xmlns:p14="http://schemas.microsoft.com/office/powerpoint/2010/main" val="2612386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DC758E4-4A14-4D54-91A2-605B3F7F71AC}"/>
              </a:ext>
            </a:extLst>
          </p:cNvPr>
          <p:cNvSpPr>
            <a:spLocks noGrp="1"/>
          </p:cNvSpPr>
          <p:nvPr>
            <p:ph sz="half" idx="1"/>
          </p:nvPr>
        </p:nvSpPr>
        <p:spPr>
          <a:xfrm>
            <a:off x="457200" y="1920875"/>
            <a:ext cx="7859713" cy="4433888"/>
          </a:xfrm>
        </p:spPr>
        <p:txBody>
          <a:bodyPr>
            <a:normAutofit/>
          </a:bodyPr>
          <a:lstStyle/>
          <a:p>
            <a:pPr marL="0" indent="0">
              <a:spcBef>
                <a:spcPts val="1200"/>
              </a:spcBef>
              <a:spcAft>
                <a:spcPts val="600"/>
              </a:spcAft>
              <a:buNone/>
            </a:pPr>
            <a:r>
              <a:rPr lang="en-CA" sz="2400" b="1" dirty="0"/>
              <a:t>6</a:t>
            </a:r>
            <a:r>
              <a:rPr lang="en-CA" sz="2400" dirty="0"/>
              <a:t>. Residents and stakeholders support the Sturgeon Watershed Management Plan and are willing to participate in </a:t>
            </a:r>
            <a:r>
              <a:rPr lang="en-CA" sz="2400" i="1" dirty="0">
                <a:solidFill>
                  <a:srgbClr val="006298"/>
                </a:solidFill>
              </a:rPr>
              <a:t>local and regional initiatives</a:t>
            </a:r>
            <a:r>
              <a:rPr lang="en-CA" sz="2400" b="1" dirty="0">
                <a:solidFill>
                  <a:schemeClr val="tx2"/>
                </a:solidFill>
              </a:rPr>
              <a:t> </a:t>
            </a:r>
            <a:r>
              <a:rPr lang="en-CA" sz="2400" dirty="0"/>
              <a:t>to improve watershed health. </a:t>
            </a:r>
          </a:p>
          <a:p>
            <a:pPr marL="0" indent="0">
              <a:spcBef>
                <a:spcPts val="1200"/>
              </a:spcBef>
              <a:spcAft>
                <a:spcPts val="600"/>
              </a:spcAft>
              <a:buNone/>
            </a:pPr>
            <a:r>
              <a:rPr lang="en-CA" sz="2400" b="1" dirty="0">
                <a:solidFill>
                  <a:srgbClr val="75A33D"/>
                </a:solidFill>
              </a:rPr>
              <a:t>Goals:</a:t>
            </a:r>
          </a:p>
          <a:p>
            <a:pPr lvl="1">
              <a:spcBef>
                <a:spcPts val="1200"/>
              </a:spcBef>
              <a:spcAft>
                <a:spcPts val="600"/>
              </a:spcAft>
              <a:buClr>
                <a:srgbClr val="006298"/>
              </a:buClr>
            </a:pPr>
            <a:r>
              <a:rPr lang="en-CA" dirty="0">
                <a:solidFill>
                  <a:srgbClr val="75A33D"/>
                </a:solidFill>
              </a:rPr>
              <a:t>Residents are engaged through education, outreach and stewardship opportunities </a:t>
            </a:r>
          </a:p>
          <a:p>
            <a:pPr lvl="1">
              <a:spcBef>
                <a:spcPts val="1200"/>
              </a:spcBef>
              <a:spcAft>
                <a:spcPts val="600"/>
              </a:spcAft>
              <a:buClr>
                <a:srgbClr val="006298"/>
              </a:buClr>
            </a:pPr>
            <a:r>
              <a:rPr lang="en-CA" dirty="0">
                <a:solidFill>
                  <a:srgbClr val="75A33D"/>
                </a:solidFill>
              </a:rPr>
              <a:t>The SRWA is representative, well-attended and effective at using a collaborative approach to implement the SRWMP. </a:t>
            </a:r>
          </a:p>
          <a:p>
            <a:pPr marL="0" indent="0">
              <a:spcBef>
                <a:spcPts val="1200"/>
              </a:spcBef>
              <a:spcAft>
                <a:spcPts val="600"/>
              </a:spcAft>
              <a:buNone/>
            </a:pPr>
            <a:endParaRPr lang="en-CA" sz="2400" dirty="0"/>
          </a:p>
          <a:p>
            <a:endParaRPr lang="en-CA" dirty="0"/>
          </a:p>
        </p:txBody>
      </p:sp>
      <p:sp>
        <p:nvSpPr>
          <p:cNvPr id="4" name="Title 3">
            <a:extLst>
              <a:ext uri="{FF2B5EF4-FFF2-40B4-BE49-F238E27FC236}">
                <a16:creationId xmlns:a16="http://schemas.microsoft.com/office/drawing/2014/main" id="{743F5630-F0FE-4701-847D-BBAAD5584F15}"/>
              </a:ext>
            </a:extLst>
          </p:cNvPr>
          <p:cNvSpPr>
            <a:spLocks noGrp="1"/>
          </p:cNvSpPr>
          <p:nvPr>
            <p:ph type="title"/>
          </p:nvPr>
        </p:nvSpPr>
        <p:spPr/>
        <p:txBody>
          <a:bodyPr/>
          <a:lstStyle/>
          <a:p>
            <a:r>
              <a:rPr lang="en-CA" dirty="0"/>
              <a:t>Local and Regional Initiatives</a:t>
            </a:r>
          </a:p>
        </p:txBody>
      </p:sp>
    </p:spTree>
    <p:extLst>
      <p:ext uri="{BB962C8B-B14F-4D97-AF65-F5344CB8AC3E}">
        <p14:creationId xmlns:p14="http://schemas.microsoft.com/office/powerpoint/2010/main" val="2876269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7028570-8016-45BF-BC05-9C3FE2EA0BA8}"/>
              </a:ext>
            </a:extLst>
          </p:cNvPr>
          <p:cNvSpPr>
            <a:spLocks noGrp="1"/>
          </p:cNvSpPr>
          <p:nvPr>
            <p:ph sz="half" idx="1"/>
          </p:nvPr>
        </p:nvSpPr>
        <p:spPr>
          <a:xfrm>
            <a:off x="323528" y="1745432"/>
            <a:ext cx="8496944" cy="3699792"/>
          </a:xfrm>
        </p:spPr>
        <p:txBody>
          <a:bodyPr>
            <a:normAutofit/>
          </a:bodyPr>
          <a:lstStyle/>
          <a:p>
            <a:pPr marL="0" indent="0">
              <a:spcBef>
                <a:spcPts val="1200"/>
              </a:spcBef>
              <a:spcAft>
                <a:spcPts val="600"/>
              </a:spcAft>
              <a:buNone/>
            </a:pPr>
            <a:r>
              <a:rPr lang="en-CA" sz="2600" b="1" u="sng" dirty="0"/>
              <a:t>Key Actions: </a:t>
            </a:r>
          </a:p>
          <a:p>
            <a:pPr lvl="1">
              <a:lnSpc>
                <a:spcPct val="80000"/>
              </a:lnSpc>
              <a:spcBef>
                <a:spcPts val="1200"/>
              </a:spcBef>
              <a:spcAft>
                <a:spcPts val="600"/>
              </a:spcAft>
              <a:buClr>
                <a:srgbClr val="75A33D"/>
              </a:buClr>
              <a:buSzPct val="100000"/>
              <a:buFont typeface="Wingdings" panose="05000000000000000000" pitchFamily="2" charset="2"/>
              <a:buChar char="Ø"/>
            </a:pPr>
            <a:r>
              <a:rPr lang="en-CA" sz="2600" u="sng" dirty="0"/>
              <a:t>Provide support to local NGOs and stewardship actions</a:t>
            </a:r>
          </a:p>
          <a:p>
            <a:pPr lvl="1">
              <a:lnSpc>
                <a:spcPct val="80000"/>
              </a:lnSpc>
              <a:spcBef>
                <a:spcPts val="1200"/>
              </a:spcBef>
              <a:spcAft>
                <a:spcPts val="600"/>
              </a:spcAft>
              <a:buClr>
                <a:srgbClr val="75A33D"/>
              </a:buClr>
              <a:buSzPct val="100000"/>
              <a:buFont typeface="Wingdings" panose="05000000000000000000" pitchFamily="2" charset="2"/>
              <a:buChar char="Ø"/>
            </a:pPr>
            <a:r>
              <a:rPr lang="en-CA" sz="2600" u="sng" dirty="0"/>
              <a:t>Provide support to Steering and Technical committees</a:t>
            </a:r>
          </a:p>
          <a:p>
            <a:pPr lvl="1">
              <a:lnSpc>
                <a:spcPct val="80000"/>
              </a:lnSpc>
              <a:spcBef>
                <a:spcPts val="1200"/>
              </a:spcBef>
              <a:spcAft>
                <a:spcPts val="600"/>
              </a:spcAft>
              <a:buClr>
                <a:srgbClr val="75A33D"/>
              </a:buClr>
              <a:buSzPct val="100000"/>
              <a:buFont typeface="Wingdings" panose="05000000000000000000" pitchFamily="2" charset="2"/>
              <a:buChar char="Ø"/>
            </a:pPr>
            <a:r>
              <a:rPr lang="en-CA" sz="2600" u="sng" dirty="0"/>
              <a:t>Develop a workplan and budget and apply for grants </a:t>
            </a:r>
          </a:p>
          <a:p>
            <a:pPr marL="0" indent="0">
              <a:spcBef>
                <a:spcPts val="1200"/>
              </a:spcBef>
              <a:spcAft>
                <a:spcPts val="600"/>
              </a:spcAft>
              <a:buNone/>
            </a:pPr>
            <a:endParaRPr lang="en-CA" sz="2800" dirty="0">
              <a:latin typeface="+mj-lt"/>
            </a:endParaRPr>
          </a:p>
        </p:txBody>
      </p:sp>
      <p:sp>
        <p:nvSpPr>
          <p:cNvPr id="3" name="Title 2">
            <a:extLst>
              <a:ext uri="{FF2B5EF4-FFF2-40B4-BE49-F238E27FC236}">
                <a16:creationId xmlns:a16="http://schemas.microsoft.com/office/drawing/2014/main" id="{B341036F-BC25-4108-BEB1-FF68B2B4FEB4}"/>
              </a:ext>
            </a:extLst>
          </p:cNvPr>
          <p:cNvSpPr>
            <a:spLocks noGrp="1"/>
          </p:cNvSpPr>
          <p:nvPr>
            <p:ph type="title"/>
          </p:nvPr>
        </p:nvSpPr>
        <p:spPr/>
        <p:txBody>
          <a:bodyPr/>
          <a:lstStyle/>
          <a:p>
            <a:r>
              <a:rPr lang="en-CA" dirty="0"/>
              <a:t>Local and Regional Initiatives</a:t>
            </a:r>
          </a:p>
        </p:txBody>
      </p:sp>
    </p:spTree>
    <p:extLst>
      <p:ext uri="{BB962C8B-B14F-4D97-AF65-F5344CB8AC3E}">
        <p14:creationId xmlns:p14="http://schemas.microsoft.com/office/powerpoint/2010/main" val="921790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9CC5-EDEB-4F22-9EFD-C058C40A9D28}"/>
              </a:ext>
            </a:extLst>
          </p:cNvPr>
          <p:cNvSpPr>
            <a:spLocks noGrp="1"/>
          </p:cNvSpPr>
          <p:nvPr>
            <p:ph type="title"/>
          </p:nvPr>
        </p:nvSpPr>
        <p:spPr>
          <a:xfrm>
            <a:off x="0" y="0"/>
            <a:ext cx="9144000" cy="1560352"/>
          </a:xfrm>
        </p:spPr>
        <p:txBody>
          <a:bodyPr>
            <a:noAutofit/>
          </a:bodyPr>
          <a:lstStyle/>
          <a:p>
            <a:r>
              <a:rPr lang="en-CA" dirty="0"/>
              <a:t>Watershed Management Plan  Implementation</a:t>
            </a:r>
          </a:p>
        </p:txBody>
      </p:sp>
      <p:sp>
        <p:nvSpPr>
          <p:cNvPr id="3" name="Content Placeholder 2">
            <a:extLst>
              <a:ext uri="{FF2B5EF4-FFF2-40B4-BE49-F238E27FC236}">
                <a16:creationId xmlns:a16="http://schemas.microsoft.com/office/drawing/2014/main" id="{69F4DB10-DCCA-4D3A-8462-3ADA5345AA5D}"/>
              </a:ext>
            </a:extLst>
          </p:cNvPr>
          <p:cNvSpPr>
            <a:spLocks noGrp="1"/>
          </p:cNvSpPr>
          <p:nvPr>
            <p:ph sz="half" idx="1"/>
          </p:nvPr>
        </p:nvSpPr>
        <p:spPr>
          <a:xfrm>
            <a:off x="1059396" y="3020037"/>
            <a:ext cx="7025208" cy="3239521"/>
          </a:xfrm>
        </p:spPr>
        <p:txBody>
          <a:bodyPr>
            <a:normAutofit fontScale="85000" lnSpcReduction="10000"/>
          </a:bodyPr>
          <a:lstStyle/>
          <a:p>
            <a:pPr>
              <a:spcBef>
                <a:spcPts val="1200"/>
              </a:spcBef>
              <a:spcAft>
                <a:spcPts val="600"/>
              </a:spcAft>
              <a:buClr>
                <a:schemeClr val="tx2"/>
              </a:buClr>
              <a:buFont typeface="Wingdings" panose="05000000000000000000" pitchFamily="2" charset="2"/>
              <a:buChar char="ü"/>
            </a:pPr>
            <a:r>
              <a:rPr lang="en-CA" sz="2800" dirty="0"/>
              <a:t>Watershed Management Plan outlines outcomes to be addressed over 10 year timeframe</a:t>
            </a:r>
          </a:p>
          <a:p>
            <a:pPr>
              <a:spcBef>
                <a:spcPts val="1200"/>
              </a:spcBef>
              <a:spcAft>
                <a:spcPts val="600"/>
              </a:spcAft>
              <a:buClr>
                <a:schemeClr val="tx2"/>
              </a:buClr>
              <a:buFont typeface="Wingdings" panose="05000000000000000000" pitchFamily="2" charset="2"/>
              <a:buChar char="ü"/>
            </a:pPr>
            <a:r>
              <a:rPr lang="en-CA" sz="2800" dirty="0"/>
              <a:t>Work will be prioritized by Steering and Technical Committees based on importance and timeliness of actions and resource availability. </a:t>
            </a:r>
          </a:p>
          <a:p>
            <a:pPr marL="0" indent="0" algn="ctr">
              <a:spcBef>
                <a:spcPts val="1200"/>
              </a:spcBef>
              <a:spcAft>
                <a:spcPts val="600"/>
              </a:spcAft>
              <a:buClr>
                <a:schemeClr val="tx2"/>
              </a:buClr>
              <a:buNone/>
            </a:pPr>
            <a:r>
              <a:rPr lang="en-CA" sz="2800" i="1" dirty="0">
                <a:solidFill>
                  <a:srgbClr val="6BA539"/>
                </a:solidFill>
              </a:rPr>
              <a:t>Alberta Community Partnership </a:t>
            </a:r>
            <a:r>
              <a:rPr lang="en-CA" sz="2800" dirty="0">
                <a:solidFill>
                  <a:srgbClr val="6BA539"/>
                </a:solidFill>
              </a:rPr>
              <a:t>grant of $200,000 (2020 – 2023) will address priority short term actions </a:t>
            </a:r>
          </a:p>
          <a:p>
            <a:pPr marL="0" indent="0">
              <a:buClrTx/>
              <a:buNone/>
            </a:pPr>
            <a:endParaRPr lang="en-CA" dirty="0">
              <a:solidFill>
                <a:schemeClr val="bg1"/>
              </a:solidFill>
            </a:endParaRPr>
          </a:p>
        </p:txBody>
      </p:sp>
      <p:sp>
        <p:nvSpPr>
          <p:cNvPr id="4" name="Arrow: Down 3">
            <a:extLst>
              <a:ext uri="{FF2B5EF4-FFF2-40B4-BE49-F238E27FC236}">
                <a16:creationId xmlns:a16="http://schemas.microsoft.com/office/drawing/2014/main" id="{B60922F9-3F09-4F13-8486-AAAD394ED1ED}"/>
              </a:ext>
            </a:extLst>
          </p:cNvPr>
          <p:cNvSpPr/>
          <p:nvPr/>
        </p:nvSpPr>
        <p:spPr>
          <a:xfrm>
            <a:off x="3887924" y="1619075"/>
            <a:ext cx="1368152" cy="1233861"/>
          </a:xfrm>
          <a:prstGeom prst="downArrow">
            <a:avLst/>
          </a:prstGeom>
          <a:solidFill>
            <a:srgbClr val="6BA5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94464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5E19-11DC-476A-BBAF-B3D2F4A76753}"/>
              </a:ext>
            </a:extLst>
          </p:cNvPr>
          <p:cNvSpPr>
            <a:spLocks noGrp="1"/>
          </p:cNvSpPr>
          <p:nvPr>
            <p:ph type="title"/>
          </p:nvPr>
        </p:nvSpPr>
        <p:spPr>
          <a:xfrm>
            <a:off x="0" y="0"/>
            <a:ext cx="9144000" cy="1907704"/>
          </a:xfrm>
        </p:spPr>
        <p:txBody>
          <a:bodyPr>
            <a:noAutofit/>
          </a:bodyPr>
          <a:lstStyle/>
          <a:p>
            <a:r>
              <a:rPr lang="en-CA" dirty="0"/>
              <a:t>Priorities and Next Steps </a:t>
            </a:r>
            <a:br>
              <a:rPr lang="en-CA" dirty="0"/>
            </a:br>
            <a:r>
              <a:rPr lang="en-CA" dirty="0"/>
              <a:t>2021 - 2023</a:t>
            </a:r>
          </a:p>
        </p:txBody>
      </p:sp>
      <p:sp>
        <p:nvSpPr>
          <p:cNvPr id="7" name="Content Placeholder 2">
            <a:extLst>
              <a:ext uri="{FF2B5EF4-FFF2-40B4-BE49-F238E27FC236}">
                <a16:creationId xmlns:a16="http://schemas.microsoft.com/office/drawing/2014/main" id="{95C7A853-8A64-4232-8B16-D866825E8FA1}"/>
              </a:ext>
            </a:extLst>
          </p:cNvPr>
          <p:cNvSpPr>
            <a:spLocks noGrp="1"/>
          </p:cNvSpPr>
          <p:nvPr>
            <p:ph sz="half" idx="1"/>
          </p:nvPr>
        </p:nvSpPr>
        <p:spPr>
          <a:xfrm>
            <a:off x="251520" y="2119170"/>
            <a:ext cx="8229600" cy="4581947"/>
          </a:xfrm>
        </p:spPr>
        <p:txBody>
          <a:bodyPr>
            <a:normAutofit/>
          </a:bodyPr>
          <a:lstStyle/>
          <a:p>
            <a:pPr lvl="1">
              <a:spcBef>
                <a:spcPts val="1200"/>
              </a:spcBef>
              <a:spcAft>
                <a:spcPts val="600"/>
              </a:spcAft>
              <a:buClr>
                <a:srgbClr val="006198"/>
              </a:buClr>
            </a:pPr>
            <a:r>
              <a:rPr lang="en-CA" dirty="0"/>
              <a:t>Riparian and Wetland Conservation and Restoration Strategies</a:t>
            </a:r>
          </a:p>
          <a:p>
            <a:pPr lvl="1">
              <a:spcBef>
                <a:spcPts val="1200"/>
              </a:spcBef>
              <a:spcAft>
                <a:spcPts val="600"/>
              </a:spcAft>
              <a:buClr>
                <a:srgbClr val="006198"/>
              </a:buClr>
            </a:pPr>
            <a:r>
              <a:rPr lang="en-CA" dirty="0"/>
              <a:t>Water Quality/Aquatic Ecosystem Monitoring Program </a:t>
            </a:r>
          </a:p>
          <a:p>
            <a:pPr lvl="1">
              <a:spcBef>
                <a:spcPts val="1200"/>
              </a:spcBef>
              <a:spcAft>
                <a:spcPts val="600"/>
              </a:spcAft>
              <a:buClr>
                <a:srgbClr val="006198"/>
              </a:buClr>
            </a:pPr>
            <a:r>
              <a:rPr lang="en-CA" dirty="0"/>
              <a:t>Watershed Planning Alignment and Tools (flood risk areas, riparian setbacks, environmentally sensitive areas, overlay maps) </a:t>
            </a:r>
          </a:p>
          <a:p>
            <a:pPr lvl="1">
              <a:spcBef>
                <a:spcPts val="1200"/>
              </a:spcBef>
              <a:spcAft>
                <a:spcPts val="600"/>
              </a:spcAft>
              <a:buClr>
                <a:srgbClr val="006198"/>
              </a:buClr>
            </a:pPr>
            <a:r>
              <a:rPr lang="en-CA" dirty="0"/>
              <a:t>Communications and Engagement (Educational forums, workshops, information resources) </a:t>
            </a:r>
          </a:p>
        </p:txBody>
      </p:sp>
    </p:spTree>
    <p:extLst>
      <p:ext uri="{BB962C8B-B14F-4D97-AF65-F5344CB8AC3E}">
        <p14:creationId xmlns:p14="http://schemas.microsoft.com/office/powerpoint/2010/main" val="1337685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D9AC-F5AC-4E14-9D45-00FCBF9F8D38}"/>
              </a:ext>
            </a:extLst>
          </p:cNvPr>
          <p:cNvSpPr>
            <a:spLocks noGrp="1"/>
          </p:cNvSpPr>
          <p:nvPr>
            <p:ph type="title"/>
          </p:nvPr>
        </p:nvSpPr>
        <p:spPr/>
        <p:txBody>
          <a:bodyPr/>
          <a:lstStyle/>
          <a:p>
            <a:r>
              <a:rPr lang="en-CA" dirty="0"/>
              <a:t>Current Work</a:t>
            </a:r>
          </a:p>
        </p:txBody>
      </p:sp>
    </p:spTree>
    <p:extLst>
      <p:ext uri="{BB962C8B-B14F-4D97-AF65-F5344CB8AC3E}">
        <p14:creationId xmlns:p14="http://schemas.microsoft.com/office/powerpoint/2010/main" val="1274933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FFC6-6586-4D29-ACA0-68FD08725C1B}"/>
              </a:ext>
            </a:extLst>
          </p:cNvPr>
          <p:cNvSpPr>
            <a:spLocks noGrp="1"/>
          </p:cNvSpPr>
          <p:nvPr>
            <p:ph type="title"/>
          </p:nvPr>
        </p:nvSpPr>
        <p:spPr/>
        <p:txBody>
          <a:bodyPr/>
          <a:lstStyle/>
          <a:p>
            <a:r>
              <a:rPr lang="en-CA" dirty="0"/>
              <a:t>Water Quantity</a:t>
            </a:r>
          </a:p>
        </p:txBody>
      </p:sp>
      <p:sp>
        <p:nvSpPr>
          <p:cNvPr id="3" name="Content Placeholder 2">
            <a:extLst>
              <a:ext uri="{FF2B5EF4-FFF2-40B4-BE49-F238E27FC236}">
                <a16:creationId xmlns:a16="http://schemas.microsoft.com/office/drawing/2014/main" id="{B6F761C3-187E-4CF3-BDF5-87A693E6598C}"/>
              </a:ext>
            </a:extLst>
          </p:cNvPr>
          <p:cNvSpPr>
            <a:spLocks noGrp="1"/>
          </p:cNvSpPr>
          <p:nvPr>
            <p:ph idx="1"/>
          </p:nvPr>
        </p:nvSpPr>
        <p:spPr>
          <a:xfrm>
            <a:off x="165589" y="1793966"/>
            <a:ext cx="5144965" cy="4473483"/>
          </a:xfrm>
        </p:spPr>
        <p:txBody>
          <a:bodyPr>
            <a:noAutofit/>
          </a:bodyPr>
          <a:lstStyle/>
          <a:p>
            <a:pPr marL="60325" lvl="1" indent="0">
              <a:lnSpc>
                <a:spcPct val="100000"/>
              </a:lnSpc>
              <a:buNone/>
            </a:pPr>
            <a:r>
              <a:rPr lang="en-CA" sz="2000" b="1" dirty="0"/>
              <a:t>2021 Water Levels </a:t>
            </a:r>
          </a:p>
          <a:p>
            <a:pPr marL="574675" lvl="2" indent="-287338">
              <a:lnSpc>
                <a:spcPct val="100000"/>
              </a:lnSpc>
            </a:pPr>
            <a:r>
              <a:rPr lang="en-CA" i="1" dirty="0"/>
              <a:t>Significant variability between 2020 and 2021</a:t>
            </a:r>
          </a:p>
          <a:p>
            <a:pPr marL="574675" lvl="2" indent="-287338">
              <a:lnSpc>
                <a:spcPct val="100000"/>
              </a:lnSpc>
            </a:pPr>
            <a:r>
              <a:rPr lang="en-CA" dirty="0"/>
              <a:t>2020: good snow cover and wet summer had waters levels higher than normal </a:t>
            </a:r>
          </a:p>
          <a:p>
            <a:pPr marL="574675" lvl="2" indent="-287338">
              <a:lnSpc>
                <a:spcPct val="100000"/>
              </a:lnSpc>
            </a:pPr>
            <a:r>
              <a:rPr lang="en-CA" dirty="0"/>
              <a:t>2021: Lack of snow and dry spring have water levels lower than normal </a:t>
            </a:r>
          </a:p>
        </p:txBody>
      </p:sp>
      <p:pic>
        <p:nvPicPr>
          <p:cNvPr id="4" name="Picture 3">
            <a:extLst>
              <a:ext uri="{FF2B5EF4-FFF2-40B4-BE49-F238E27FC236}">
                <a16:creationId xmlns:a16="http://schemas.microsoft.com/office/drawing/2014/main" id="{53C60929-D213-4946-8F5F-FBAD6AAC8375}"/>
              </a:ext>
            </a:extLst>
          </p:cNvPr>
          <p:cNvPicPr>
            <a:picLocks noChangeAspect="1"/>
          </p:cNvPicPr>
          <p:nvPr/>
        </p:nvPicPr>
        <p:blipFill>
          <a:blip r:embed="rId3">
            <a:extLst>
              <a:ext uri="{28A0092B-C50C-407E-A947-70E740481C1C}">
                <a14:useLocalDpi xmlns:a14="http://schemas.microsoft.com/office/drawing/2010/main" val="0"/>
              </a:ext>
            </a:extLst>
          </a:blip>
          <a:srcRect l="36" r="36"/>
          <a:stretch/>
        </p:blipFill>
        <p:spPr>
          <a:xfrm>
            <a:off x="5305093" y="1312983"/>
            <a:ext cx="3673318" cy="3727939"/>
          </a:xfrm>
          <a:prstGeom prst="rect">
            <a:avLst/>
          </a:prstGeom>
        </p:spPr>
      </p:pic>
      <p:sp>
        <p:nvSpPr>
          <p:cNvPr id="5" name="TextBox 4">
            <a:extLst>
              <a:ext uri="{FF2B5EF4-FFF2-40B4-BE49-F238E27FC236}">
                <a16:creationId xmlns:a16="http://schemas.microsoft.com/office/drawing/2014/main" id="{E669E72C-3409-4284-B8D3-EAF714EFF15B}"/>
              </a:ext>
            </a:extLst>
          </p:cNvPr>
          <p:cNvSpPr txBox="1"/>
          <p:nvPr/>
        </p:nvSpPr>
        <p:spPr>
          <a:xfrm>
            <a:off x="777481" y="4616400"/>
            <a:ext cx="4735238" cy="1754326"/>
          </a:xfrm>
          <a:prstGeom prst="rect">
            <a:avLst/>
          </a:prstGeom>
          <a:noFill/>
        </p:spPr>
        <p:txBody>
          <a:bodyPr wrap="square" rtlCol="0">
            <a:spAutoFit/>
          </a:bodyPr>
          <a:lstStyle/>
          <a:p>
            <a:r>
              <a:rPr lang="en-GB" b="1" u="sng" dirty="0">
                <a:solidFill>
                  <a:srgbClr val="75A33D"/>
                </a:solidFill>
                <a:latin typeface="Ebrima" panose="02000000000000000000" pitchFamily="2" charset="0"/>
                <a:ea typeface="Ebrima" panose="02000000000000000000" pitchFamily="2" charset="0"/>
                <a:cs typeface="Ebrima" panose="02000000000000000000" pitchFamily="2" charset="0"/>
              </a:rPr>
              <a:t>Ilse Lake and Lac </a:t>
            </a:r>
            <a:r>
              <a:rPr lang="en-GB" b="1" u="sng" dirty="0" err="1">
                <a:solidFill>
                  <a:srgbClr val="75A33D"/>
                </a:solidFill>
                <a:latin typeface="Ebrima" panose="02000000000000000000" pitchFamily="2" charset="0"/>
                <a:ea typeface="Ebrima" panose="02000000000000000000" pitchFamily="2" charset="0"/>
                <a:cs typeface="Ebrima" panose="02000000000000000000" pitchFamily="2" charset="0"/>
              </a:rPr>
              <a:t>Ste.</a:t>
            </a:r>
            <a:r>
              <a:rPr lang="en-GB" b="1" u="sng" dirty="0">
                <a:solidFill>
                  <a:srgbClr val="75A33D"/>
                </a:solidFill>
                <a:latin typeface="Ebrima" panose="02000000000000000000" pitchFamily="2" charset="0"/>
                <a:ea typeface="Ebrima" panose="02000000000000000000" pitchFamily="2" charset="0"/>
                <a:cs typeface="Ebrima" panose="02000000000000000000" pitchFamily="2" charset="0"/>
              </a:rPr>
              <a:t> Anne </a:t>
            </a:r>
          </a:p>
          <a:p>
            <a:endParaRPr lang="en-GB" b="1" dirty="0">
              <a:solidFill>
                <a:srgbClr val="75A33D"/>
              </a:solidFill>
              <a:latin typeface="Ebrima" panose="02000000000000000000" pitchFamily="2" charset="0"/>
              <a:ea typeface="Ebrima" panose="02000000000000000000" pitchFamily="2" charset="0"/>
              <a:cs typeface="Ebrima" panose="02000000000000000000" pitchFamily="2" charset="0"/>
            </a:endParaRPr>
          </a:p>
          <a:p>
            <a:pPr marL="285750" indent="-285750">
              <a:buFont typeface="Arial" panose="020B0604020202020204" pitchFamily="34" charset="0"/>
              <a:buChar char="•"/>
            </a:pPr>
            <a:r>
              <a:rPr lang="en-GB" dirty="0">
                <a:solidFill>
                  <a:srgbClr val="75A33D"/>
                </a:solidFill>
                <a:latin typeface="Ebrima" panose="02000000000000000000" pitchFamily="2" charset="0"/>
                <a:ea typeface="Ebrima" panose="02000000000000000000" pitchFamily="2" charset="0"/>
                <a:cs typeface="Ebrima" panose="02000000000000000000" pitchFamily="2" charset="0"/>
              </a:rPr>
              <a:t>0.75 metre lower than last spring  </a:t>
            </a:r>
          </a:p>
          <a:p>
            <a:pPr marL="285750" indent="-285750">
              <a:buFont typeface="Arial" panose="020B0604020202020204" pitchFamily="34" charset="0"/>
              <a:buChar char="•"/>
            </a:pPr>
            <a:r>
              <a:rPr lang="en-GB" dirty="0">
                <a:solidFill>
                  <a:srgbClr val="75A33D"/>
                </a:solidFill>
                <a:latin typeface="Ebrima" panose="02000000000000000000" pitchFamily="2" charset="0"/>
                <a:ea typeface="Ebrima" panose="02000000000000000000" pitchFamily="2" charset="0"/>
                <a:cs typeface="Ebrima" panose="02000000000000000000" pitchFamily="2" charset="0"/>
              </a:rPr>
              <a:t>Still not at minimum levels recorded </a:t>
            </a:r>
          </a:p>
          <a:p>
            <a:pPr marL="285750" indent="-285750">
              <a:buFont typeface="Arial" panose="020B0604020202020204" pitchFamily="34" charset="0"/>
              <a:buChar char="•"/>
            </a:pPr>
            <a:r>
              <a:rPr lang="en-GB" dirty="0">
                <a:solidFill>
                  <a:srgbClr val="75A33D"/>
                </a:solidFill>
                <a:latin typeface="Ebrima" panose="02000000000000000000" pitchFamily="2" charset="0"/>
                <a:ea typeface="Ebrima" panose="02000000000000000000" pitchFamily="2" charset="0"/>
                <a:cs typeface="Ebrima" panose="02000000000000000000" pitchFamily="2" charset="0"/>
              </a:rPr>
              <a:t>Wide variability perceptions</a:t>
            </a:r>
          </a:p>
          <a:p>
            <a:pPr marL="285750" indent="-285750">
              <a:buFont typeface="Arial" panose="020B0604020202020204" pitchFamily="34" charset="0"/>
              <a:buChar char="•"/>
            </a:pPr>
            <a:endParaRPr lang="en-US" dirty="0"/>
          </a:p>
        </p:txBody>
      </p:sp>
      <p:sp>
        <p:nvSpPr>
          <p:cNvPr id="6" name="Oval 5">
            <a:extLst>
              <a:ext uri="{FF2B5EF4-FFF2-40B4-BE49-F238E27FC236}">
                <a16:creationId xmlns:a16="http://schemas.microsoft.com/office/drawing/2014/main" id="{6A9F17ED-8A86-4B97-8861-C2182ABACF84}"/>
              </a:ext>
            </a:extLst>
          </p:cNvPr>
          <p:cNvSpPr/>
          <p:nvPr/>
        </p:nvSpPr>
        <p:spPr>
          <a:xfrm>
            <a:off x="8566931" y="3463035"/>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958D378-194C-429F-AF7C-C34FC162A654}"/>
              </a:ext>
            </a:extLst>
          </p:cNvPr>
          <p:cNvSpPr/>
          <p:nvPr/>
        </p:nvSpPr>
        <p:spPr>
          <a:xfrm>
            <a:off x="5949034" y="2679060"/>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078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576C-D778-452A-A007-C6F88A4F20F6}"/>
              </a:ext>
            </a:extLst>
          </p:cNvPr>
          <p:cNvSpPr>
            <a:spLocks noGrp="1"/>
          </p:cNvSpPr>
          <p:nvPr>
            <p:ph type="title"/>
          </p:nvPr>
        </p:nvSpPr>
        <p:spPr/>
        <p:txBody>
          <a:bodyPr/>
          <a:lstStyle/>
          <a:p>
            <a:r>
              <a:rPr lang="en-GB" dirty="0"/>
              <a:t>Water Quantity </a:t>
            </a:r>
            <a:endParaRPr lang="en-US" dirty="0"/>
          </a:p>
        </p:txBody>
      </p:sp>
      <p:pic>
        <p:nvPicPr>
          <p:cNvPr id="5" name="Content Placeholder 4">
            <a:extLst>
              <a:ext uri="{FF2B5EF4-FFF2-40B4-BE49-F238E27FC236}">
                <a16:creationId xmlns:a16="http://schemas.microsoft.com/office/drawing/2014/main" id="{FE2D2002-8C31-4018-8931-13445F9CC0C5}"/>
              </a:ext>
            </a:extLst>
          </p:cNvPr>
          <p:cNvPicPr>
            <a:picLocks noGrp="1" noChangeAspect="1"/>
          </p:cNvPicPr>
          <p:nvPr>
            <p:ph idx="1"/>
          </p:nvPr>
        </p:nvPicPr>
        <p:blipFill>
          <a:blip r:embed="rId3"/>
          <a:stretch>
            <a:fillRect/>
          </a:stretch>
        </p:blipFill>
        <p:spPr>
          <a:xfrm>
            <a:off x="118864" y="1337944"/>
            <a:ext cx="2721561" cy="3295016"/>
          </a:xfrm>
          <a:ln>
            <a:solidFill>
              <a:schemeClr val="tx1"/>
            </a:solidFill>
          </a:ln>
        </p:spPr>
      </p:pic>
      <p:sp>
        <p:nvSpPr>
          <p:cNvPr id="6" name="TextBox 5">
            <a:extLst>
              <a:ext uri="{FF2B5EF4-FFF2-40B4-BE49-F238E27FC236}">
                <a16:creationId xmlns:a16="http://schemas.microsoft.com/office/drawing/2014/main" id="{484DBE32-CD18-4623-9006-B5E3D2C0E3CF}"/>
              </a:ext>
            </a:extLst>
          </p:cNvPr>
          <p:cNvSpPr txBox="1"/>
          <p:nvPr/>
        </p:nvSpPr>
        <p:spPr>
          <a:xfrm>
            <a:off x="2959289" y="1877456"/>
            <a:ext cx="5836368" cy="2246769"/>
          </a:xfrm>
          <a:prstGeom prst="rect">
            <a:avLst/>
          </a:prstGeom>
          <a:noFill/>
        </p:spPr>
        <p:txBody>
          <a:bodyPr wrap="square" rtlCol="0">
            <a:spAutoFit/>
          </a:bodyPr>
          <a:lstStyle/>
          <a:p>
            <a:r>
              <a:rPr lang="en-US" sz="2000" b="1" dirty="0">
                <a:solidFill>
                  <a:srgbClr val="006198"/>
                </a:solidFill>
                <a:latin typeface="Ebrima" panose="02000000000000000000" pitchFamily="2" charset="0"/>
                <a:ea typeface="Ebrima" panose="02000000000000000000" pitchFamily="2" charset="0"/>
                <a:cs typeface="Ebrima" panose="02000000000000000000" pitchFamily="2" charset="0"/>
              </a:rPr>
              <a:t>Desktop Instream Flow Needs: </a:t>
            </a:r>
          </a:p>
          <a:p>
            <a:pPr marL="346075" indent="-177800">
              <a:buFont typeface="Arial" panose="020B0604020202020204" pitchFamily="34" charset="0"/>
              <a:buChar char="•"/>
            </a:pPr>
            <a:r>
              <a:rPr lang="en-US" sz="2000" dirty="0">
                <a:solidFill>
                  <a:srgbClr val="006198"/>
                </a:solidFill>
                <a:latin typeface="Ebrima" panose="02000000000000000000" pitchFamily="2" charset="0"/>
                <a:ea typeface="Ebrima" panose="02000000000000000000" pitchFamily="2" charset="0"/>
                <a:cs typeface="Ebrima" panose="02000000000000000000" pitchFamily="2" charset="0"/>
              </a:rPr>
              <a:t>Not met in up to 35% of years, </a:t>
            </a:r>
          </a:p>
          <a:p>
            <a:pPr marL="346075" lvl="1" indent="-177800">
              <a:buFont typeface="Arial" panose="020B0604020202020204" pitchFamily="34" charset="0"/>
              <a:buChar char="•"/>
            </a:pPr>
            <a:r>
              <a:rPr lang="en-US" sz="2000" dirty="0">
                <a:solidFill>
                  <a:srgbClr val="006198"/>
                </a:solidFill>
                <a:latin typeface="Ebrima" panose="02000000000000000000" pitchFamily="2" charset="0"/>
                <a:ea typeface="Ebrima" panose="02000000000000000000" pitchFamily="2" charset="0"/>
                <a:cs typeface="Ebrima" panose="02000000000000000000" pitchFamily="2" charset="0"/>
              </a:rPr>
              <a:t>Most significant in weeks 25-30 (June-July)</a:t>
            </a:r>
          </a:p>
          <a:p>
            <a:pPr marL="346075" lvl="1" indent="-177800">
              <a:buFont typeface="Arial" panose="020B0604020202020204" pitchFamily="34" charset="0"/>
              <a:buChar char="•"/>
            </a:pPr>
            <a:endParaRPr lang="en-GB" sz="2000" dirty="0">
              <a:solidFill>
                <a:srgbClr val="006198"/>
              </a:solidFill>
              <a:latin typeface="Ebrima" panose="02000000000000000000" pitchFamily="2" charset="0"/>
              <a:ea typeface="Ebrima" panose="02000000000000000000" pitchFamily="2" charset="0"/>
              <a:cs typeface="Ebrima" panose="02000000000000000000" pitchFamily="2" charset="0"/>
            </a:endParaRPr>
          </a:p>
          <a:p>
            <a:r>
              <a:rPr lang="en-US" sz="2000" b="1" i="1" dirty="0">
                <a:solidFill>
                  <a:srgbClr val="006198"/>
                </a:solidFill>
                <a:latin typeface="Ebrima" panose="02000000000000000000" pitchFamily="2" charset="0"/>
                <a:ea typeface="Ebrima" panose="02000000000000000000" pitchFamily="2" charset="0"/>
                <a:cs typeface="Ebrima" panose="02000000000000000000" pitchFamily="2" charset="0"/>
              </a:rPr>
              <a:t>Goal 4.1 </a:t>
            </a:r>
            <a:r>
              <a:rPr lang="en-US" sz="2000" i="1" dirty="0">
                <a:solidFill>
                  <a:srgbClr val="006198"/>
                </a:solidFill>
                <a:latin typeface="Ebrima" panose="02000000000000000000" pitchFamily="2" charset="0"/>
                <a:ea typeface="Ebrima" panose="02000000000000000000" pitchFamily="2" charset="0"/>
                <a:cs typeface="Ebrima" panose="02000000000000000000" pitchFamily="2" charset="0"/>
              </a:rPr>
              <a:t>Water Supply is managed efficiently to support aquatic ecosystems, communities and the economy </a:t>
            </a:r>
          </a:p>
        </p:txBody>
      </p:sp>
      <p:pic>
        <p:nvPicPr>
          <p:cNvPr id="7" name="Picture 6">
            <a:extLst>
              <a:ext uri="{FF2B5EF4-FFF2-40B4-BE49-F238E27FC236}">
                <a16:creationId xmlns:a16="http://schemas.microsoft.com/office/drawing/2014/main" id="{093111E2-40E0-4518-A79B-5EB4ADCAA800}"/>
              </a:ext>
            </a:extLst>
          </p:cNvPr>
          <p:cNvPicPr>
            <a:picLocks noChangeAspect="1"/>
          </p:cNvPicPr>
          <p:nvPr/>
        </p:nvPicPr>
        <p:blipFill>
          <a:blip r:embed="rId4"/>
          <a:stretch>
            <a:fillRect/>
          </a:stretch>
        </p:blipFill>
        <p:spPr>
          <a:xfrm>
            <a:off x="1814221" y="4288323"/>
            <a:ext cx="4307905" cy="2463465"/>
          </a:xfrm>
          <a:prstGeom prst="rect">
            <a:avLst/>
          </a:prstGeom>
        </p:spPr>
      </p:pic>
      <p:sp>
        <p:nvSpPr>
          <p:cNvPr id="8" name="TextBox 7">
            <a:extLst>
              <a:ext uri="{FF2B5EF4-FFF2-40B4-BE49-F238E27FC236}">
                <a16:creationId xmlns:a16="http://schemas.microsoft.com/office/drawing/2014/main" id="{70E434DA-1B58-4851-AE25-8DD369E46E22}"/>
              </a:ext>
            </a:extLst>
          </p:cNvPr>
          <p:cNvSpPr txBox="1"/>
          <p:nvPr/>
        </p:nvSpPr>
        <p:spPr>
          <a:xfrm>
            <a:off x="6303264" y="3938016"/>
            <a:ext cx="2492393" cy="1754326"/>
          </a:xfrm>
          <a:prstGeom prst="rect">
            <a:avLst/>
          </a:prstGeom>
          <a:noFill/>
        </p:spPr>
        <p:txBody>
          <a:bodyPr wrap="square" rtlCol="0">
            <a:spAutoFit/>
          </a:bodyPr>
          <a:lstStyle/>
          <a:p>
            <a:r>
              <a:rPr lang="en-GB" b="1" dirty="0"/>
              <a:t>Action Plan:  </a:t>
            </a:r>
          </a:p>
          <a:p>
            <a:pPr marL="285750" indent="-285750">
              <a:buFont typeface="Arial" panose="020B0604020202020204" pitchFamily="34" charset="0"/>
              <a:buChar char="•"/>
            </a:pPr>
            <a:r>
              <a:rPr lang="en-GB" i="1" dirty="0"/>
              <a:t>Establish mainstem water quantity working group (AEP, SRWA, Technical support)</a:t>
            </a:r>
            <a:endParaRPr lang="en-US" i="1" dirty="0"/>
          </a:p>
        </p:txBody>
      </p:sp>
    </p:spTree>
    <p:extLst>
      <p:ext uri="{BB962C8B-B14F-4D97-AF65-F5344CB8AC3E}">
        <p14:creationId xmlns:p14="http://schemas.microsoft.com/office/powerpoint/2010/main" val="2120609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FFC6-6586-4D29-ACA0-68FD08725C1B}"/>
              </a:ext>
            </a:extLst>
          </p:cNvPr>
          <p:cNvSpPr>
            <a:spLocks noGrp="1"/>
          </p:cNvSpPr>
          <p:nvPr>
            <p:ph type="title"/>
          </p:nvPr>
        </p:nvSpPr>
        <p:spPr/>
        <p:txBody>
          <a:bodyPr/>
          <a:lstStyle/>
          <a:p>
            <a:r>
              <a:rPr lang="en-CA" dirty="0"/>
              <a:t>Water Quality Monitoring </a:t>
            </a:r>
          </a:p>
        </p:txBody>
      </p:sp>
      <p:sp>
        <p:nvSpPr>
          <p:cNvPr id="3" name="Content Placeholder 2">
            <a:extLst>
              <a:ext uri="{FF2B5EF4-FFF2-40B4-BE49-F238E27FC236}">
                <a16:creationId xmlns:a16="http://schemas.microsoft.com/office/drawing/2014/main" id="{B6F761C3-187E-4CF3-BDF5-87A693E6598C}"/>
              </a:ext>
            </a:extLst>
          </p:cNvPr>
          <p:cNvSpPr>
            <a:spLocks noGrp="1"/>
          </p:cNvSpPr>
          <p:nvPr>
            <p:ph idx="1"/>
          </p:nvPr>
        </p:nvSpPr>
        <p:spPr>
          <a:xfrm>
            <a:off x="-152399" y="1606062"/>
            <a:ext cx="5462953" cy="4661387"/>
          </a:xfrm>
        </p:spPr>
        <p:txBody>
          <a:bodyPr>
            <a:noAutofit/>
          </a:bodyPr>
          <a:lstStyle/>
          <a:p>
            <a:pPr marL="457200" lvl="1" indent="0">
              <a:lnSpc>
                <a:spcPct val="200000"/>
              </a:lnSpc>
              <a:buNone/>
            </a:pPr>
            <a:r>
              <a:rPr lang="en-CA" sz="2000" b="1" dirty="0"/>
              <a:t>Sturgeon River WQ Monitoring</a:t>
            </a:r>
          </a:p>
          <a:p>
            <a:pPr marL="914400" lvl="2" indent="-222250">
              <a:lnSpc>
                <a:spcPct val="150000"/>
              </a:lnSpc>
            </a:pPr>
            <a:r>
              <a:rPr lang="en-CA" dirty="0"/>
              <a:t>Tetra Tech Consulting </a:t>
            </a:r>
          </a:p>
          <a:p>
            <a:pPr marL="914400" lvl="2" indent="-222250">
              <a:lnSpc>
                <a:spcPct val="150000"/>
              </a:lnSpc>
            </a:pPr>
            <a:r>
              <a:rPr lang="en-CA" dirty="0"/>
              <a:t>12 sites (8 Sturgeon and 4 Tributaries)</a:t>
            </a:r>
          </a:p>
          <a:p>
            <a:pPr marL="914400" lvl="2" indent="-222250">
              <a:lnSpc>
                <a:spcPct val="150000"/>
              </a:lnSpc>
            </a:pPr>
            <a:r>
              <a:rPr lang="en-CA" dirty="0"/>
              <a:t>3 sampling events/year </a:t>
            </a:r>
          </a:p>
          <a:p>
            <a:pPr marL="914400" lvl="2" indent="-222250">
              <a:lnSpc>
                <a:spcPct val="150000"/>
              </a:lnSpc>
            </a:pPr>
            <a:r>
              <a:rPr lang="en-CA" dirty="0"/>
              <a:t>High flow (spring), summer storm and low flow (late summer/fall) </a:t>
            </a:r>
          </a:p>
          <a:p>
            <a:pPr marL="914400" lvl="2" indent="-222250">
              <a:lnSpc>
                <a:spcPct val="150000"/>
              </a:lnSpc>
            </a:pPr>
            <a:r>
              <a:rPr lang="en-CA" dirty="0"/>
              <a:t>Nutrients, salts, sediment, oxygen</a:t>
            </a:r>
          </a:p>
        </p:txBody>
      </p:sp>
      <p:pic>
        <p:nvPicPr>
          <p:cNvPr id="4" name="Picture 3">
            <a:extLst>
              <a:ext uri="{FF2B5EF4-FFF2-40B4-BE49-F238E27FC236}">
                <a16:creationId xmlns:a16="http://schemas.microsoft.com/office/drawing/2014/main" id="{53C60929-D213-4946-8F5F-FBAD6AAC8375}"/>
              </a:ext>
            </a:extLst>
          </p:cNvPr>
          <p:cNvPicPr>
            <a:picLocks noChangeAspect="1"/>
          </p:cNvPicPr>
          <p:nvPr/>
        </p:nvPicPr>
        <p:blipFill rotWithShape="1">
          <a:blip r:embed="rId3"/>
          <a:srcRect l="18956" r="7143"/>
          <a:stretch/>
        </p:blipFill>
        <p:spPr>
          <a:xfrm>
            <a:off x="5305093" y="1312983"/>
            <a:ext cx="3673318" cy="3727939"/>
          </a:xfrm>
          <a:prstGeom prst="rect">
            <a:avLst/>
          </a:prstGeom>
        </p:spPr>
      </p:pic>
    </p:spTree>
    <p:extLst>
      <p:ext uri="{BB962C8B-B14F-4D97-AF65-F5344CB8AC3E}">
        <p14:creationId xmlns:p14="http://schemas.microsoft.com/office/powerpoint/2010/main" val="4060819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3FEEFB-88E6-4D02-B2D0-8D608BEE3777}"/>
              </a:ext>
            </a:extLst>
          </p:cNvPr>
          <p:cNvPicPr>
            <a:picLocks noChangeAspect="1"/>
          </p:cNvPicPr>
          <p:nvPr/>
        </p:nvPicPr>
        <p:blipFill>
          <a:blip r:embed="rId3"/>
          <a:stretch>
            <a:fillRect/>
          </a:stretch>
        </p:blipFill>
        <p:spPr>
          <a:xfrm>
            <a:off x="0" y="538829"/>
            <a:ext cx="9144000" cy="5780342"/>
          </a:xfrm>
          <a:prstGeom prst="rect">
            <a:avLst/>
          </a:prstGeom>
        </p:spPr>
      </p:pic>
      <p:sp>
        <p:nvSpPr>
          <p:cNvPr id="3" name="Oval 2">
            <a:extLst>
              <a:ext uri="{FF2B5EF4-FFF2-40B4-BE49-F238E27FC236}">
                <a16:creationId xmlns:a16="http://schemas.microsoft.com/office/drawing/2014/main" id="{0F61EA0A-F1E3-4A1E-A781-50BA0B821639}"/>
              </a:ext>
            </a:extLst>
          </p:cNvPr>
          <p:cNvSpPr/>
          <p:nvPr/>
        </p:nvSpPr>
        <p:spPr>
          <a:xfrm>
            <a:off x="1418979" y="3509570"/>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AF59F86-B36A-4477-A0E9-87FA1D4D57AA}"/>
              </a:ext>
            </a:extLst>
          </p:cNvPr>
          <p:cNvSpPr/>
          <p:nvPr/>
        </p:nvSpPr>
        <p:spPr>
          <a:xfrm>
            <a:off x="2652161" y="3023008"/>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F4D389C-ED19-4DBE-AE60-34B696138AC0}"/>
              </a:ext>
            </a:extLst>
          </p:cNvPr>
          <p:cNvSpPr/>
          <p:nvPr/>
        </p:nvSpPr>
        <p:spPr>
          <a:xfrm>
            <a:off x="596858" y="3987742"/>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834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7A52B777-7585-402E-8CEA-3D72F244FF21}"/>
              </a:ext>
            </a:extLst>
          </p:cNvPr>
          <p:cNvPicPr>
            <a:picLocks noChangeAspect="1"/>
          </p:cNvPicPr>
          <p:nvPr/>
        </p:nvPicPr>
        <p:blipFill rotWithShape="1">
          <a:blip r:embed="rId2"/>
          <a:srcRect r="2" b="2926"/>
          <a:stretch/>
        </p:blipFill>
        <p:spPr>
          <a:xfrm>
            <a:off x="90488" y="68263"/>
            <a:ext cx="8963025" cy="6721475"/>
          </a:xfrm>
          <a:prstGeom prst="rect">
            <a:avLst/>
          </a:prstGeom>
          <a:noFill/>
        </p:spPr>
      </p:pic>
      <p:sp>
        <p:nvSpPr>
          <p:cNvPr id="3" name="TextBox 2">
            <a:extLst>
              <a:ext uri="{FF2B5EF4-FFF2-40B4-BE49-F238E27FC236}">
                <a16:creationId xmlns:a16="http://schemas.microsoft.com/office/drawing/2014/main" id="{FABE5628-B84F-4007-BF70-D0415B782863}"/>
              </a:ext>
            </a:extLst>
          </p:cNvPr>
          <p:cNvSpPr txBox="1"/>
          <p:nvPr/>
        </p:nvSpPr>
        <p:spPr>
          <a:xfrm>
            <a:off x="1471723" y="350286"/>
            <a:ext cx="2452205" cy="954107"/>
          </a:xfrm>
          <a:prstGeom prst="rect">
            <a:avLst/>
          </a:prstGeom>
          <a:noFill/>
        </p:spPr>
        <p:txBody>
          <a:bodyPr wrap="square">
            <a:spAutoFit/>
          </a:bodyPr>
          <a:lstStyle/>
          <a:p>
            <a:r>
              <a:rPr lang="en-CA" sz="2800" dirty="0">
                <a:latin typeface="+mj-lt"/>
              </a:rPr>
              <a:t>Sturgeon Subwatershed</a:t>
            </a:r>
          </a:p>
        </p:txBody>
      </p:sp>
      <p:cxnSp>
        <p:nvCxnSpPr>
          <p:cNvPr id="4" name="Straight Arrow Connector 3">
            <a:extLst>
              <a:ext uri="{FF2B5EF4-FFF2-40B4-BE49-F238E27FC236}">
                <a16:creationId xmlns:a16="http://schemas.microsoft.com/office/drawing/2014/main" id="{C9EBE930-8E46-45C6-90B3-E626B35CFA43}"/>
              </a:ext>
            </a:extLst>
          </p:cNvPr>
          <p:cNvCxnSpPr/>
          <p:nvPr/>
        </p:nvCxnSpPr>
        <p:spPr>
          <a:xfrm>
            <a:off x="3779912" y="1228192"/>
            <a:ext cx="288032" cy="328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978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FFC6-6586-4D29-ACA0-68FD08725C1B}"/>
              </a:ext>
            </a:extLst>
          </p:cNvPr>
          <p:cNvSpPr>
            <a:spLocks noGrp="1"/>
          </p:cNvSpPr>
          <p:nvPr>
            <p:ph type="title"/>
          </p:nvPr>
        </p:nvSpPr>
        <p:spPr/>
        <p:txBody>
          <a:bodyPr/>
          <a:lstStyle/>
          <a:p>
            <a:r>
              <a:rPr lang="en-CA" dirty="0"/>
              <a:t>Water Quality Monitoring </a:t>
            </a:r>
          </a:p>
        </p:txBody>
      </p:sp>
      <p:sp>
        <p:nvSpPr>
          <p:cNvPr id="3" name="Content Placeholder 2">
            <a:extLst>
              <a:ext uri="{FF2B5EF4-FFF2-40B4-BE49-F238E27FC236}">
                <a16:creationId xmlns:a16="http://schemas.microsoft.com/office/drawing/2014/main" id="{B6F761C3-187E-4CF3-BDF5-87A693E6598C}"/>
              </a:ext>
            </a:extLst>
          </p:cNvPr>
          <p:cNvSpPr>
            <a:spLocks noGrp="1"/>
          </p:cNvSpPr>
          <p:nvPr>
            <p:ph idx="1"/>
          </p:nvPr>
        </p:nvSpPr>
        <p:spPr>
          <a:xfrm>
            <a:off x="-152399" y="1606062"/>
            <a:ext cx="5462953" cy="4661387"/>
          </a:xfrm>
        </p:spPr>
        <p:txBody>
          <a:bodyPr>
            <a:noAutofit/>
          </a:bodyPr>
          <a:lstStyle/>
          <a:p>
            <a:pPr marL="457200" lvl="1" indent="0">
              <a:lnSpc>
                <a:spcPct val="200000"/>
              </a:lnSpc>
              <a:buNone/>
            </a:pPr>
            <a:r>
              <a:rPr lang="en-CA" sz="2000" b="1" dirty="0"/>
              <a:t>First Sample Event</a:t>
            </a:r>
          </a:p>
          <a:p>
            <a:pPr marL="914400" lvl="2" indent="-222250">
              <a:lnSpc>
                <a:spcPct val="150000"/>
              </a:lnSpc>
            </a:pPr>
            <a:r>
              <a:rPr lang="en-CA" dirty="0"/>
              <a:t>Spring sampling April 8</a:t>
            </a:r>
            <a:r>
              <a:rPr lang="en-CA" baseline="30000" dirty="0"/>
              <a:t>th</a:t>
            </a:r>
            <a:r>
              <a:rPr lang="en-CA" dirty="0"/>
              <a:t> </a:t>
            </a:r>
          </a:p>
          <a:p>
            <a:pPr marL="914400" lvl="2" indent="-222250">
              <a:lnSpc>
                <a:spcPct val="150000"/>
              </a:lnSpc>
            </a:pPr>
            <a:r>
              <a:rPr lang="en-CA" dirty="0"/>
              <a:t>Preliminary findings:</a:t>
            </a:r>
          </a:p>
          <a:p>
            <a:pPr marL="1492250" lvl="4" indent="-342900">
              <a:lnSpc>
                <a:spcPct val="150000"/>
              </a:lnSpc>
              <a:buFont typeface="Wingdings" panose="05000000000000000000" pitchFamily="2" charset="2"/>
              <a:buChar char="Ø"/>
            </a:pPr>
            <a:r>
              <a:rPr lang="en-CA" sz="2000" dirty="0"/>
              <a:t>TSS and Turbidity exceedances</a:t>
            </a:r>
          </a:p>
          <a:p>
            <a:pPr marL="1492250" lvl="4" indent="-342900">
              <a:lnSpc>
                <a:spcPct val="150000"/>
              </a:lnSpc>
              <a:buFont typeface="Wingdings" panose="05000000000000000000" pitchFamily="2" charset="2"/>
              <a:buChar char="Ø"/>
            </a:pPr>
            <a:r>
              <a:rPr lang="en-CA" sz="2000" dirty="0"/>
              <a:t>Some high nutrient and salts values but no exceedances </a:t>
            </a:r>
          </a:p>
          <a:p>
            <a:pPr marL="1492250" lvl="4" indent="-342900">
              <a:lnSpc>
                <a:spcPct val="150000"/>
              </a:lnSpc>
              <a:buFont typeface="Wingdings" panose="05000000000000000000" pitchFamily="2" charset="2"/>
              <a:buChar char="Ø"/>
            </a:pPr>
            <a:r>
              <a:rPr lang="en-CA" sz="2000" dirty="0"/>
              <a:t>Good dissolved oxygen values</a:t>
            </a:r>
          </a:p>
        </p:txBody>
      </p:sp>
      <p:pic>
        <p:nvPicPr>
          <p:cNvPr id="6" name="Picture 5" descr="A picture containing outdoor, grass, outdoor object&#10;&#10;Description automatically generated">
            <a:extLst>
              <a:ext uri="{FF2B5EF4-FFF2-40B4-BE49-F238E27FC236}">
                <a16:creationId xmlns:a16="http://schemas.microsoft.com/office/drawing/2014/main" id="{1B0D1BC2-1965-4DD8-909F-A38AA5445A80}"/>
              </a:ext>
            </a:extLst>
          </p:cNvPr>
          <p:cNvPicPr>
            <a:picLocks noChangeAspect="1"/>
          </p:cNvPicPr>
          <p:nvPr/>
        </p:nvPicPr>
        <p:blipFill rotWithShape="1">
          <a:blip r:embed="rId3">
            <a:extLst>
              <a:ext uri="{28A0092B-C50C-407E-A947-70E740481C1C}">
                <a14:useLocalDpi xmlns:a14="http://schemas.microsoft.com/office/drawing/2010/main" val="0"/>
              </a:ext>
            </a:extLst>
          </a:blip>
          <a:srcRect l="12302" t="7831" r="22527"/>
          <a:stretch/>
        </p:blipFill>
        <p:spPr>
          <a:xfrm>
            <a:off x="5310554" y="1301260"/>
            <a:ext cx="3538846" cy="3753653"/>
          </a:xfrm>
          <a:prstGeom prst="rect">
            <a:avLst/>
          </a:prstGeom>
        </p:spPr>
      </p:pic>
    </p:spTree>
    <p:extLst>
      <p:ext uri="{BB962C8B-B14F-4D97-AF65-F5344CB8AC3E}">
        <p14:creationId xmlns:p14="http://schemas.microsoft.com/office/powerpoint/2010/main" val="859880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45CA-63E8-492C-BFF6-D9F26E7D5B69}"/>
              </a:ext>
            </a:extLst>
          </p:cNvPr>
          <p:cNvSpPr>
            <a:spLocks noGrp="1"/>
          </p:cNvSpPr>
          <p:nvPr>
            <p:ph type="title"/>
          </p:nvPr>
        </p:nvSpPr>
        <p:spPr/>
        <p:txBody>
          <a:bodyPr/>
          <a:lstStyle/>
          <a:p>
            <a:r>
              <a:rPr lang="en-CA" dirty="0"/>
              <a:t>Developing a Riparian Strategy</a:t>
            </a:r>
          </a:p>
        </p:txBody>
      </p:sp>
    </p:spTree>
    <p:extLst>
      <p:ext uri="{BB962C8B-B14F-4D97-AF65-F5344CB8AC3E}">
        <p14:creationId xmlns:p14="http://schemas.microsoft.com/office/powerpoint/2010/main" val="3954409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F903-5FB7-44C6-99E2-B0E88A4DD419}"/>
              </a:ext>
            </a:extLst>
          </p:cNvPr>
          <p:cNvSpPr>
            <a:spLocks noGrp="1"/>
          </p:cNvSpPr>
          <p:nvPr>
            <p:ph type="title"/>
          </p:nvPr>
        </p:nvSpPr>
        <p:spPr/>
        <p:txBody>
          <a:bodyPr/>
          <a:lstStyle/>
          <a:p>
            <a:r>
              <a:rPr lang="en-US" dirty="0"/>
              <a:t>Why are riparian areas important?</a:t>
            </a:r>
            <a:endParaRPr lang="en-CA" dirty="0"/>
          </a:p>
        </p:txBody>
      </p:sp>
      <p:pic>
        <p:nvPicPr>
          <p:cNvPr id="4" name="Picture 3">
            <a:extLst>
              <a:ext uri="{FF2B5EF4-FFF2-40B4-BE49-F238E27FC236}">
                <a16:creationId xmlns:a16="http://schemas.microsoft.com/office/drawing/2014/main" id="{B9374B72-767D-4E5E-A95B-5D7F7FE961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647" y="2063692"/>
            <a:ext cx="4064296" cy="2979394"/>
          </a:xfrm>
          <a:prstGeom prst="rect">
            <a:avLst/>
          </a:prstGeom>
        </p:spPr>
      </p:pic>
      <p:sp>
        <p:nvSpPr>
          <p:cNvPr id="5" name="Content Placeholder 2">
            <a:extLst>
              <a:ext uri="{FF2B5EF4-FFF2-40B4-BE49-F238E27FC236}">
                <a16:creationId xmlns:a16="http://schemas.microsoft.com/office/drawing/2014/main" id="{286D8796-153F-4DD1-8822-632C31A23B94}"/>
              </a:ext>
            </a:extLst>
          </p:cNvPr>
          <p:cNvSpPr txBox="1">
            <a:spLocks/>
          </p:cNvSpPr>
          <p:nvPr/>
        </p:nvSpPr>
        <p:spPr>
          <a:xfrm>
            <a:off x="4328719" y="2063692"/>
            <a:ext cx="4531491" cy="393443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Ecosystem services provided by riparian habitats:</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Recharge aquifers</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Filter water and increase water quality</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Trap and retain sediment</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Build and maintain streambanks</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Store flood water and reduce flood water energy</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Reduce and dissipate stream energy</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Maintain biodiversity</a:t>
            </a:r>
          </a:p>
          <a:p>
            <a:pPr marL="85725" marR="0" lvl="1" indent="-857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006198"/>
                </a:solidFill>
                <a:effectLst/>
                <a:uLnTx/>
                <a:uFillTx/>
                <a:latin typeface="Ebrima" panose="02000000000000000000" pitchFamily="2" charset="0"/>
                <a:ea typeface="Ebrima" panose="02000000000000000000" pitchFamily="2" charset="0"/>
                <a:cs typeface="Ebrima" panose="02000000000000000000" pitchFamily="2" charset="0"/>
              </a:rPr>
              <a:t>Create primary productivity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08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45CA-63E8-492C-BFF6-D9F26E7D5B69}"/>
              </a:ext>
            </a:extLst>
          </p:cNvPr>
          <p:cNvSpPr>
            <a:spLocks noGrp="1"/>
          </p:cNvSpPr>
          <p:nvPr>
            <p:ph type="title"/>
          </p:nvPr>
        </p:nvSpPr>
        <p:spPr/>
        <p:txBody>
          <a:bodyPr/>
          <a:lstStyle/>
          <a:p>
            <a:r>
              <a:rPr lang="en-CA" dirty="0"/>
              <a:t>Developing a Riparian Strategy</a:t>
            </a:r>
          </a:p>
        </p:txBody>
      </p:sp>
      <p:sp>
        <p:nvSpPr>
          <p:cNvPr id="3" name="Content Placeholder 2">
            <a:extLst>
              <a:ext uri="{FF2B5EF4-FFF2-40B4-BE49-F238E27FC236}">
                <a16:creationId xmlns:a16="http://schemas.microsoft.com/office/drawing/2014/main" id="{97FBFCD2-03A1-4A62-8F5F-FC3B5849F98E}"/>
              </a:ext>
            </a:extLst>
          </p:cNvPr>
          <p:cNvSpPr>
            <a:spLocks noGrp="1"/>
          </p:cNvSpPr>
          <p:nvPr>
            <p:ph idx="1"/>
          </p:nvPr>
        </p:nvSpPr>
        <p:spPr/>
        <p:txBody>
          <a:bodyPr>
            <a:normAutofit/>
          </a:bodyPr>
          <a:lstStyle/>
          <a:p>
            <a:pPr marL="514350" indent="-514350">
              <a:buFont typeface="+mj-lt"/>
              <a:buAutoNum type="arabicPeriod"/>
            </a:pPr>
            <a:r>
              <a:rPr lang="en-CA" dirty="0">
                <a:latin typeface="+mn-lt"/>
              </a:rPr>
              <a:t>I</a:t>
            </a:r>
            <a:r>
              <a:rPr lang="en-CA" sz="2800" dirty="0">
                <a:latin typeface="+mn-lt"/>
              </a:rPr>
              <a:t>ncrease public awareness via education and outreach</a:t>
            </a:r>
          </a:p>
          <a:p>
            <a:pPr marL="514350" indent="-514350">
              <a:buFont typeface="+mj-lt"/>
              <a:buAutoNum type="arabicPeriod"/>
            </a:pPr>
            <a:r>
              <a:rPr lang="en-CA" dirty="0">
                <a:latin typeface="+mn-lt"/>
              </a:rPr>
              <a:t>P</a:t>
            </a:r>
            <a:r>
              <a:rPr lang="en-CA" sz="2800" dirty="0">
                <a:latin typeface="+mn-lt"/>
              </a:rPr>
              <a:t>rovide greater support to private land stewardship initiatives</a:t>
            </a:r>
          </a:p>
          <a:p>
            <a:pPr marL="514350" indent="-514350">
              <a:buFont typeface="+mj-lt"/>
              <a:buAutoNum type="arabicPeriod"/>
            </a:pPr>
            <a:r>
              <a:rPr lang="en-CA" dirty="0">
                <a:latin typeface="+mn-lt"/>
              </a:rPr>
              <a:t>F</a:t>
            </a:r>
            <a:r>
              <a:rPr lang="en-CA" sz="2800" dirty="0">
                <a:latin typeface="+mn-lt"/>
              </a:rPr>
              <a:t>acilitate policy alignment &amp; integrated water and land use planning</a:t>
            </a:r>
          </a:p>
          <a:p>
            <a:pPr marL="514350" indent="-514350">
              <a:buFont typeface="+mj-lt"/>
              <a:buAutoNum type="arabicPeriod"/>
            </a:pPr>
            <a:r>
              <a:rPr lang="en-CA" dirty="0">
                <a:latin typeface="+mn-lt"/>
              </a:rPr>
              <a:t>W</a:t>
            </a:r>
            <a:r>
              <a:rPr lang="en-CA" sz="2800" dirty="0">
                <a:latin typeface="+mn-lt"/>
              </a:rPr>
              <a:t>here needed, advocate for restoration efforts on crown lands</a:t>
            </a:r>
          </a:p>
          <a:p>
            <a:pPr marL="514350" indent="-514350">
              <a:buFont typeface="+mj-lt"/>
              <a:buAutoNum type="arabicPeriod"/>
            </a:pPr>
            <a:r>
              <a:rPr lang="en-CA" dirty="0">
                <a:latin typeface="+mn-lt"/>
              </a:rPr>
              <a:t>P</a:t>
            </a:r>
            <a:r>
              <a:rPr lang="en-CA" sz="2800" dirty="0">
                <a:latin typeface="+mn-lt"/>
              </a:rPr>
              <a:t>romote research and knowledge building</a:t>
            </a:r>
            <a:endParaRPr lang="en-CA" dirty="0"/>
          </a:p>
        </p:txBody>
      </p:sp>
    </p:spTree>
    <p:extLst>
      <p:ext uri="{BB962C8B-B14F-4D97-AF65-F5344CB8AC3E}">
        <p14:creationId xmlns:p14="http://schemas.microsoft.com/office/powerpoint/2010/main" val="2131011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BCA5-7C8C-4319-80AC-0AB0A8B509BA}"/>
              </a:ext>
            </a:extLst>
          </p:cNvPr>
          <p:cNvSpPr>
            <a:spLocks noGrp="1"/>
          </p:cNvSpPr>
          <p:nvPr>
            <p:ph type="title"/>
          </p:nvPr>
        </p:nvSpPr>
        <p:spPr/>
        <p:txBody>
          <a:bodyPr/>
          <a:lstStyle/>
          <a:p>
            <a:r>
              <a:rPr lang="en-CA" dirty="0"/>
              <a:t>Intactness Pilot Project</a:t>
            </a:r>
          </a:p>
        </p:txBody>
      </p:sp>
      <p:pic>
        <p:nvPicPr>
          <p:cNvPr id="4" name="Content Placeholder 4">
            <a:extLst>
              <a:ext uri="{FF2B5EF4-FFF2-40B4-BE49-F238E27FC236}">
                <a16:creationId xmlns:a16="http://schemas.microsoft.com/office/drawing/2014/main" id="{A3945CBE-5B58-4E68-99CE-5BC351EB1D45}"/>
              </a:ext>
            </a:extLst>
          </p:cNvPr>
          <p:cNvPicPr>
            <a:picLocks noChangeAspect="1"/>
          </p:cNvPicPr>
          <p:nvPr/>
        </p:nvPicPr>
        <p:blipFill rotWithShape="1">
          <a:blip r:embed="rId2"/>
          <a:srcRect l="5195" t="25290" r="66887" b="6664"/>
          <a:stretch/>
        </p:blipFill>
        <p:spPr>
          <a:xfrm>
            <a:off x="6209851" y="1400984"/>
            <a:ext cx="2348700" cy="3219994"/>
          </a:xfrm>
          <a:prstGeom prst="rect">
            <a:avLst/>
          </a:prstGeom>
        </p:spPr>
      </p:pic>
      <p:pic>
        <p:nvPicPr>
          <p:cNvPr id="5" name="Content Placeholder 4">
            <a:extLst>
              <a:ext uri="{FF2B5EF4-FFF2-40B4-BE49-F238E27FC236}">
                <a16:creationId xmlns:a16="http://schemas.microsoft.com/office/drawing/2014/main" id="{C6E3234A-5BEB-487F-910A-AB7C6F26D4E5}"/>
              </a:ext>
            </a:extLst>
          </p:cNvPr>
          <p:cNvPicPr>
            <a:picLocks noGrp="1" noChangeAspect="1"/>
          </p:cNvPicPr>
          <p:nvPr>
            <p:ph idx="1"/>
          </p:nvPr>
        </p:nvPicPr>
        <p:blipFill rotWithShape="1">
          <a:blip r:embed="rId3"/>
          <a:srcRect l="22306" t="31954" r="18141" b="22274"/>
          <a:stretch/>
        </p:blipFill>
        <p:spPr>
          <a:xfrm>
            <a:off x="5317588" y="4665075"/>
            <a:ext cx="3663582" cy="1583882"/>
          </a:xfrm>
          <a:prstGeom prst="rect">
            <a:avLst/>
          </a:prstGeom>
        </p:spPr>
      </p:pic>
      <p:pic>
        <p:nvPicPr>
          <p:cNvPr id="6" name="Picture 5">
            <a:extLst>
              <a:ext uri="{FF2B5EF4-FFF2-40B4-BE49-F238E27FC236}">
                <a16:creationId xmlns:a16="http://schemas.microsoft.com/office/drawing/2014/main" id="{52121772-78D1-4F64-99C9-38A01423C52A}"/>
              </a:ext>
            </a:extLst>
          </p:cNvPr>
          <p:cNvPicPr>
            <a:picLocks noChangeAspect="1"/>
          </p:cNvPicPr>
          <p:nvPr/>
        </p:nvPicPr>
        <p:blipFill rotWithShape="1">
          <a:blip r:embed="rId2"/>
          <a:srcRect l="32952" t="24814" r="22571" b="17619"/>
          <a:stretch/>
        </p:blipFill>
        <p:spPr>
          <a:xfrm>
            <a:off x="162830" y="1767388"/>
            <a:ext cx="4854911" cy="3534624"/>
          </a:xfrm>
          <a:prstGeom prst="rect">
            <a:avLst/>
          </a:prstGeom>
        </p:spPr>
      </p:pic>
    </p:spTree>
    <p:extLst>
      <p:ext uri="{BB962C8B-B14F-4D97-AF65-F5344CB8AC3E}">
        <p14:creationId xmlns:p14="http://schemas.microsoft.com/office/powerpoint/2010/main" val="316806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EAD56C-E5CC-4436-AFC6-3C373D6ABF31}"/>
              </a:ext>
            </a:extLst>
          </p:cNvPr>
          <p:cNvPicPr>
            <a:picLocks noChangeAspect="1"/>
          </p:cNvPicPr>
          <p:nvPr/>
        </p:nvPicPr>
        <p:blipFill rotWithShape="1">
          <a:blip r:embed="rId3"/>
          <a:srcRect l="18924" t="21883" r="25538" b="6150"/>
          <a:stretch/>
        </p:blipFill>
        <p:spPr>
          <a:xfrm>
            <a:off x="139849" y="101854"/>
            <a:ext cx="7677650" cy="5593412"/>
          </a:xfrm>
          <a:prstGeom prst="rect">
            <a:avLst/>
          </a:prstGeom>
        </p:spPr>
      </p:pic>
    </p:spTree>
    <p:extLst>
      <p:ext uri="{BB962C8B-B14F-4D97-AF65-F5344CB8AC3E}">
        <p14:creationId xmlns:p14="http://schemas.microsoft.com/office/powerpoint/2010/main" val="2090270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6834-43AA-4929-B388-A5CF41F16ED8}"/>
              </a:ext>
            </a:extLst>
          </p:cNvPr>
          <p:cNvSpPr>
            <a:spLocks noGrp="1"/>
          </p:cNvSpPr>
          <p:nvPr>
            <p:ph type="title"/>
          </p:nvPr>
        </p:nvSpPr>
        <p:spPr/>
        <p:txBody>
          <a:bodyPr/>
          <a:lstStyle/>
          <a:p>
            <a:r>
              <a:rPr lang="en-CA" dirty="0"/>
              <a:t>Sub-watershed Targets</a:t>
            </a:r>
          </a:p>
        </p:txBody>
      </p:sp>
      <p:pic>
        <p:nvPicPr>
          <p:cNvPr id="7" name="Picture 6">
            <a:extLst>
              <a:ext uri="{FF2B5EF4-FFF2-40B4-BE49-F238E27FC236}">
                <a16:creationId xmlns:a16="http://schemas.microsoft.com/office/drawing/2014/main" id="{5BA87678-136E-4BB0-8748-E36C22EA1943}"/>
              </a:ext>
            </a:extLst>
          </p:cNvPr>
          <p:cNvPicPr>
            <a:picLocks noChangeAspect="1"/>
          </p:cNvPicPr>
          <p:nvPr/>
        </p:nvPicPr>
        <p:blipFill rotWithShape="1">
          <a:blip r:embed="rId3"/>
          <a:srcRect l="28000" t="43947" r="26381" b="22868"/>
          <a:stretch/>
        </p:blipFill>
        <p:spPr>
          <a:xfrm>
            <a:off x="340056" y="1830977"/>
            <a:ext cx="6631195" cy="2713392"/>
          </a:xfrm>
          <a:prstGeom prst="rect">
            <a:avLst/>
          </a:prstGeom>
        </p:spPr>
      </p:pic>
      <p:pic>
        <p:nvPicPr>
          <p:cNvPr id="11" name="Picture 10">
            <a:extLst>
              <a:ext uri="{FF2B5EF4-FFF2-40B4-BE49-F238E27FC236}">
                <a16:creationId xmlns:a16="http://schemas.microsoft.com/office/drawing/2014/main" id="{53E76267-FA63-40CB-A1DA-43BC027D9378}"/>
              </a:ext>
            </a:extLst>
          </p:cNvPr>
          <p:cNvPicPr>
            <a:picLocks noChangeAspect="1"/>
          </p:cNvPicPr>
          <p:nvPr/>
        </p:nvPicPr>
        <p:blipFill rotWithShape="1">
          <a:blip r:embed="rId4"/>
          <a:srcRect l="27905" t="59693" r="23810" b="19651"/>
          <a:stretch/>
        </p:blipFill>
        <p:spPr>
          <a:xfrm>
            <a:off x="443895" y="4471333"/>
            <a:ext cx="7481863" cy="1800368"/>
          </a:xfrm>
          <a:prstGeom prst="rect">
            <a:avLst/>
          </a:prstGeom>
        </p:spPr>
      </p:pic>
      <p:sp>
        <p:nvSpPr>
          <p:cNvPr id="3" name="Rectangle 2">
            <a:extLst>
              <a:ext uri="{FF2B5EF4-FFF2-40B4-BE49-F238E27FC236}">
                <a16:creationId xmlns:a16="http://schemas.microsoft.com/office/drawing/2014/main" id="{826F035B-7F26-44E9-8D7C-C83F1F86C559}"/>
              </a:ext>
            </a:extLst>
          </p:cNvPr>
          <p:cNvSpPr/>
          <p:nvPr/>
        </p:nvSpPr>
        <p:spPr>
          <a:xfrm>
            <a:off x="536895" y="2608976"/>
            <a:ext cx="4538444" cy="503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CBEB3F2C-D139-4E52-A776-7E3D16BED10D}"/>
              </a:ext>
            </a:extLst>
          </p:cNvPr>
          <p:cNvSpPr/>
          <p:nvPr/>
        </p:nvSpPr>
        <p:spPr>
          <a:xfrm>
            <a:off x="536894" y="3871624"/>
            <a:ext cx="4731391" cy="503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60017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1DA0-FC1A-4C08-BA10-C32321E6AD5A}"/>
              </a:ext>
            </a:extLst>
          </p:cNvPr>
          <p:cNvSpPr>
            <a:spLocks noGrp="1"/>
          </p:cNvSpPr>
          <p:nvPr>
            <p:ph type="title"/>
          </p:nvPr>
        </p:nvSpPr>
        <p:spPr/>
        <p:txBody>
          <a:bodyPr/>
          <a:lstStyle/>
          <a:p>
            <a:r>
              <a:rPr lang="en-CA" dirty="0"/>
              <a:t>Municipal Report Cards</a:t>
            </a:r>
          </a:p>
        </p:txBody>
      </p:sp>
      <p:sp>
        <p:nvSpPr>
          <p:cNvPr id="3" name="Content Placeholder 2">
            <a:extLst>
              <a:ext uri="{FF2B5EF4-FFF2-40B4-BE49-F238E27FC236}">
                <a16:creationId xmlns:a16="http://schemas.microsoft.com/office/drawing/2014/main" id="{0CF4AEF1-5C8A-45B8-A2BA-003F276B5162}"/>
              </a:ext>
            </a:extLst>
          </p:cNvPr>
          <p:cNvSpPr>
            <a:spLocks noGrp="1"/>
          </p:cNvSpPr>
          <p:nvPr>
            <p:ph idx="1"/>
          </p:nvPr>
        </p:nvSpPr>
        <p:spPr/>
        <p:txBody>
          <a:bodyPr/>
          <a:lstStyle/>
          <a:p>
            <a:endParaRPr lang="en-CA"/>
          </a:p>
        </p:txBody>
      </p:sp>
      <p:pic>
        <p:nvPicPr>
          <p:cNvPr id="7" name="Picture 6">
            <a:extLst>
              <a:ext uri="{FF2B5EF4-FFF2-40B4-BE49-F238E27FC236}">
                <a16:creationId xmlns:a16="http://schemas.microsoft.com/office/drawing/2014/main" id="{143A94DE-7BA3-4474-A287-D55F692323A2}"/>
              </a:ext>
            </a:extLst>
          </p:cNvPr>
          <p:cNvPicPr>
            <a:picLocks noChangeAspect="1"/>
          </p:cNvPicPr>
          <p:nvPr/>
        </p:nvPicPr>
        <p:blipFill rotWithShape="1">
          <a:blip r:embed="rId3"/>
          <a:srcRect l="15000" t="16188" r="19722" b="9487"/>
          <a:stretch/>
        </p:blipFill>
        <p:spPr>
          <a:xfrm>
            <a:off x="243980" y="1561242"/>
            <a:ext cx="7378700" cy="4723544"/>
          </a:xfrm>
          <a:prstGeom prst="rect">
            <a:avLst/>
          </a:prstGeom>
        </p:spPr>
      </p:pic>
    </p:spTree>
    <p:extLst>
      <p:ext uri="{BB962C8B-B14F-4D97-AF65-F5344CB8AC3E}">
        <p14:creationId xmlns:p14="http://schemas.microsoft.com/office/powerpoint/2010/main" val="247811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3910-DF4A-4265-9CAE-6B569282B156}"/>
              </a:ext>
            </a:extLst>
          </p:cNvPr>
          <p:cNvSpPr>
            <a:spLocks noGrp="1"/>
          </p:cNvSpPr>
          <p:nvPr>
            <p:ph type="title"/>
          </p:nvPr>
        </p:nvSpPr>
        <p:spPr/>
        <p:txBody>
          <a:bodyPr/>
          <a:lstStyle/>
          <a:p>
            <a:r>
              <a:rPr lang="en-CA" dirty="0"/>
              <a:t>Municipal Report Cards</a:t>
            </a:r>
          </a:p>
        </p:txBody>
      </p:sp>
      <p:sp>
        <p:nvSpPr>
          <p:cNvPr id="3" name="Content Placeholder 2">
            <a:extLst>
              <a:ext uri="{FF2B5EF4-FFF2-40B4-BE49-F238E27FC236}">
                <a16:creationId xmlns:a16="http://schemas.microsoft.com/office/drawing/2014/main" id="{13419D2A-BC88-486C-B876-B4067F97E570}"/>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D423187A-7337-40E9-9959-1FCCC138C34C}"/>
              </a:ext>
            </a:extLst>
          </p:cNvPr>
          <p:cNvPicPr>
            <a:picLocks noChangeAspect="1"/>
          </p:cNvPicPr>
          <p:nvPr/>
        </p:nvPicPr>
        <p:blipFill rotWithShape="1">
          <a:blip r:embed="rId3"/>
          <a:srcRect l="13750" t="16188" r="18889" b="5287"/>
          <a:stretch/>
        </p:blipFill>
        <p:spPr>
          <a:xfrm>
            <a:off x="286128" y="1467819"/>
            <a:ext cx="7346950" cy="4815280"/>
          </a:xfrm>
          <a:prstGeom prst="rect">
            <a:avLst/>
          </a:prstGeom>
        </p:spPr>
      </p:pic>
    </p:spTree>
    <p:extLst>
      <p:ext uri="{BB962C8B-B14F-4D97-AF65-F5344CB8AC3E}">
        <p14:creationId xmlns:p14="http://schemas.microsoft.com/office/powerpoint/2010/main" val="725421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BBAC-8D86-4CE9-9B3A-78622AFF3B01}"/>
              </a:ext>
            </a:extLst>
          </p:cNvPr>
          <p:cNvSpPr>
            <a:spLocks noGrp="1"/>
          </p:cNvSpPr>
          <p:nvPr>
            <p:ph type="title"/>
          </p:nvPr>
        </p:nvSpPr>
        <p:spPr/>
        <p:txBody>
          <a:bodyPr/>
          <a:lstStyle/>
          <a:p>
            <a:r>
              <a:rPr lang="en-CA" dirty="0"/>
              <a:t>Waterbody Report Card</a:t>
            </a:r>
          </a:p>
        </p:txBody>
      </p:sp>
      <p:pic>
        <p:nvPicPr>
          <p:cNvPr id="4" name="Content Placeholder 4">
            <a:extLst>
              <a:ext uri="{FF2B5EF4-FFF2-40B4-BE49-F238E27FC236}">
                <a16:creationId xmlns:a16="http://schemas.microsoft.com/office/drawing/2014/main" id="{E4133A76-EFEB-4277-9821-A30259CCE219}"/>
              </a:ext>
            </a:extLst>
          </p:cNvPr>
          <p:cNvPicPr>
            <a:picLocks noChangeAspect="1"/>
          </p:cNvPicPr>
          <p:nvPr/>
        </p:nvPicPr>
        <p:blipFill rotWithShape="1">
          <a:blip r:embed="rId3"/>
          <a:srcRect l="29287" t="18686" r="40205" b="9867"/>
          <a:stretch/>
        </p:blipFill>
        <p:spPr>
          <a:xfrm>
            <a:off x="5918667" y="2161071"/>
            <a:ext cx="2360023" cy="3108960"/>
          </a:xfrm>
          <a:prstGeom prst="rect">
            <a:avLst/>
          </a:prstGeom>
          <a:noFill/>
          <a:ln w="22225">
            <a:solidFill>
              <a:srgbClr val="FFB620"/>
            </a:solidFill>
          </a:ln>
        </p:spPr>
      </p:pic>
      <p:pic>
        <p:nvPicPr>
          <p:cNvPr id="5" name="Picture 4">
            <a:extLst>
              <a:ext uri="{FF2B5EF4-FFF2-40B4-BE49-F238E27FC236}">
                <a16:creationId xmlns:a16="http://schemas.microsoft.com/office/drawing/2014/main" id="{4BCF2D86-E008-4415-AA75-F406B57A3A13}"/>
              </a:ext>
            </a:extLst>
          </p:cNvPr>
          <p:cNvPicPr>
            <a:picLocks noChangeAspect="1"/>
          </p:cNvPicPr>
          <p:nvPr/>
        </p:nvPicPr>
        <p:blipFill rotWithShape="1">
          <a:blip r:embed="rId4"/>
          <a:srcRect l="21143" t="23630" r="34287" b="16094"/>
          <a:stretch/>
        </p:blipFill>
        <p:spPr>
          <a:xfrm>
            <a:off x="1228260" y="2161071"/>
            <a:ext cx="4101386" cy="3119857"/>
          </a:xfrm>
          <a:prstGeom prst="rect">
            <a:avLst/>
          </a:prstGeom>
          <a:noFill/>
          <a:ln w="22225">
            <a:solidFill>
              <a:srgbClr val="FFB620"/>
            </a:solidFill>
          </a:ln>
        </p:spPr>
      </p:pic>
    </p:spTree>
    <p:extLst>
      <p:ext uri="{BB962C8B-B14F-4D97-AF65-F5344CB8AC3E}">
        <p14:creationId xmlns:p14="http://schemas.microsoft.com/office/powerpoint/2010/main" val="1296591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312F2-DF4C-40BB-BCE9-172216B7E8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289878"/>
            <a:ext cx="9159280" cy="5568122"/>
          </a:xfrm>
          <a:prstGeom prst="rect">
            <a:avLst/>
          </a:prstGeom>
        </p:spPr>
      </p:pic>
      <p:sp>
        <p:nvSpPr>
          <p:cNvPr id="3" name="Title 2">
            <a:extLst>
              <a:ext uri="{FF2B5EF4-FFF2-40B4-BE49-F238E27FC236}">
                <a16:creationId xmlns:a16="http://schemas.microsoft.com/office/drawing/2014/main" id="{AA5D9395-359A-4C4C-BB5E-7DC5FCA91944}"/>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CA" dirty="0"/>
              <a:t>Sturgeon River Watershed</a:t>
            </a:r>
          </a:p>
        </p:txBody>
      </p:sp>
    </p:spTree>
    <p:extLst>
      <p:ext uri="{BB962C8B-B14F-4D97-AF65-F5344CB8AC3E}">
        <p14:creationId xmlns:p14="http://schemas.microsoft.com/office/powerpoint/2010/main" val="348620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26EF-B508-4F15-9287-BC1956B68CB4}"/>
              </a:ext>
            </a:extLst>
          </p:cNvPr>
          <p:cNvSpPr>
            <a:spLocks noGrp="1"/>
          </p:cNvSpPr>
          <p:nvPr>
            <p:ph type="title"/>
          </p:nvPr>
        </p:nvSpPr>
        <p:spPr/>
        <p:txBody>
          <a:bodyPr>
            <a:normAutofit/>
          </a:bodyPr>
          <a:lstStyle/>
          <a:p>
            <a:r>
              <a:rPr lang="en-CA" sz="3200" dirty="0"/>
              <a:t>Strategy 2. Provide greater support to private land stewardship initiatives</a:t>
            </a:r>
          </a:p>
        </p:txBody>
      </p:sp>
      <p:sp>
        <p:nvSpPr>
          <p:cNvPr id="6" name="Content Placeholder 2">
            <a:extLst>
              <a:ext uri="{FF2B5EF4-FFF2-40B4-BE49-F238E27FC236}">
                <a16:creationId xmlns:a16="http://schemas.microsoft.com/office/drawing/2014/main" id="{933DD6A5-B267-4DB8-A17E-0869C2DCBB5F}"/>
              </a:ext>
            </a:extLst>
          </p:cNvPr>
          <p:cNvSpPr txBox="1">
            <a:spLocks/>
          </p:cNvSpPr>
          <p:nvPr/>
        </p:nvSpPr>
        <p:spPr>
          <a:xfrm>
            <a:off x="628650" y="1907400"/>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198"/>
                </a:solidFill>
                <a:latin typeface="Ebrima" panose="02000000000000000000" pitchFamily="2" charset="0"/>
                <a:ea typeface="Ebrima" panose="02000000000000000000" pitchFamily="2" charset="0"/>
                <a:cs typeface="Ebrima"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198"/>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198"/>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198"/>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198"/>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t>Action 2.1. </a:t>
            </a:r>
            <a:r>
              <a:rPr lang="en-CA" sz="2000" u="sng" dirty="0"/>
              <a:t>Encourage more recreational lake property owners to restore their shorelines by promoting and getting more capacity to lake groups and lake programs </a:t>
            </a:r>
            <a:r>
              <a:rPr lang="en-CA" sz="2000" dirty="0"/>
              <a:t>(e.g. Living by Water, WWMC, LILSA) to in turn…</a:t>
            </a:r>
          </a:p>
          <a:p>
            <a:endParaRPr lang="en-CA" sz="2000" dirty="0"/>
          </a:p>
          <a:p>
            <a:r>
              <a:rPr lang="en-CA" sz="2000" dirty="0"/>
              <a:t>Action 2.2. Get more agricultural private land owners doing on-the-ground restoration projects by collaborating with existing initiatives to build capacity to expand into areas where projects are currently absent.</a:t>
            </a:r>
          </a:p>
          <a:p>
            <a:endParaRPr lang="en-CA" sz="2000" dirty="0"/>
          </a:p>
          <a:p>
            <a:r>
              <a:rPr lang="en-CA" sz="2000" dirty="0"/>
              <a:t>Action 2.3. Highlight areas needing work and work that has been done</a:t>
            </a:r>
          </a:p>
        </p:txBody>
      </p:sp>
    </p:spTree>
    <p:extLst>
      <p:ext uri="{BB962C8B-B14F-4D97-AF65-F5344CB8AC3E}">
        <p14:creationId xmlns:p14="http://schemas.microsoft.com/office/powerpoint/2010/main" val="368518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CD83-6EE6-4D83-936D-40A2F30CC86F}"/>
              </a:ext>
            </a:extLst>
          </p:cNvPr>
          <p:cNvSpPr>
            <a:spLocks noGrp="1"/>
          </p:cNvSpPr>
          <p:nvPr>
            <p:ph type="title"/>
          </p:nvPr>
        </p:nvSpPr>
        <p:spPr>
          <a:xfrm>
            <a:off x="445770" y="1209086"/>
            <a:ext cx="2907636" cy="4064925"/>
          </a:xfrm>
        </p:spPr>
        <p:txBody>
          <a:bodyPr anchor="ctr">
            <a:normAutofit/>
          </a:bodyPr>
          <a:lstStyle/>
          <a:p>
            <a:r>
              <a:rPr lang="en-CA" dirty="0"/>
              <a:t>Web-portal</a:t>
            </a:r>
          </a:p>
        </p:txBody>
      </p:sp>
      <p:graphicFrame>
        <p:nvGraphicFramePr>
          <p:cNvPr id="5" name="Content Placeholder 2">
            <a:extLst>
              <a:ext uri="{FF2B5EF4-FFF2-40B4-BE49-F238E27FC236}">
                <a16:creationId xmlns:a16="http://schemas.microsoft.com/office/drawing/2014/main" id="{8DB1087B-9146-4BEE-860B-823556822FC8}"/>
              </a:ext>
            </a:extLst>
          </p:cNvPr>
          <p:cNvGraphicFramePr>
            <a:graphicFrameLocks noGrp="1"/>
          </p:cNvGraphicFramePr>
          <p:nvPr>
            <p:ph idx="1"/>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957601C-5622-46D9-BE74-2D9B70740224}"/>
              </a:ext>
            </a:extLst>
          </p:cNvPr>
          <p:cNvPicPr>
            <a:picLocks noChangeAspect="1"/>
          </p:cNvPicPr>
          <p:nvPr/>
        </p:nvPicPr>
        <p:blipFill rotWithShape="1">
          <a:blip r:embed="rId8"/>
          <a:srcRect l="36101" t="18415" r="52334" b="68334"/>
          <a:stretch/>
        </p:blipFill>
        <p:spPr>
          <a:xfrm>
            <a:off x="4756021" y="414261"/>
            <a:ext cx="2466651" cy="1589649"/>
          </a:xfrm>
          <a:prstGeom prst="rect">
            <a:avLst/>
          </a:prstGeom>
          <a:ln w="25400">
            <a:noFill/>
          </a:ln>
        </p:spPr>
      </p:pic>
    </p:spTree>
    <p:extLst>
      <p:ext uri="{BB962C8B-B14F-4D97-AF65-F5344CB8AC3E}">
        <p14:creationId xmlns:p14="http://schemas.microsoft.com/office/powerpoint/2010/main" val="198879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6AF426-6FCB-4177-BB05-C002F2B87D30}"/>
              </a:ext>
            </a:extLst>
          </p:cNvPr>
          <p:cNvPicPr>
            <a:picLocks noChangeAspect="1"/>
          </p:cNvPicPr>
          <p:nvPr/>
        </p:nvPicPr>
        <p:blipFill rotWithShape="1">
          <a:blip r:embed="rId3"/>
          <a:srcRect l="26380" t="7715" r="26000" b="7687"/>
          <a:stretch/>
        </p:blipFill>
        <p:spPr>
          <a:xfrm>
            <a:off x="1208887" y="68263"/>
            <a:ext cx="6726227" cy="6721475"/>
          </a:xfrm>
          <a:prstGeom prst="rect">
            <a:avLst/>
          </a:prstGeom>
          <a:noFill/>
        </p:spPr>
      </p:pic>
    </p:spTree>
    <p:extLst>
      <p:ext uri="{BB962C8B-B14F-4D97-AF65-F5344CB8AC3E}">
        <p14:creationId xmlns:p14="http://schemas.microsoft.com/office/powerpoint/2010/main" val="394324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5A4B-FDA5-493E-82EE-6F0DCB01E590}"/>
              </a:ext>
            </a:extLst>
          </p:cNvPr>
          <p:cNvSpPr>
            <a:spLocks noGrp="1"/>
          </p:cNvSpPr>
          <p:nvPr>
            <p:ph type="title"/>
          </p:nvPr>
        </p:nvSpPr>
        <p:spPr/>
        <p:txBody>
          <a:bodyPr/>
          <a:lstStyle/>
          <a:p>
            <a:r>
              <a:rPr lang="en-CA" dirty="0"/>
              <a:t>Thank You!</a:t>
            </a:r>
          </a:p>
        </p:txBody>
      </p:sp>
    </p:spTree>
    <p:extLst>
      <p:ext uri="{BB962C8B-B14F-4D97-AF65-F5344CB8AC3E}">
        <p14:creationId xmlns:p14="http://schemas.microsoft.com/office/powerpoint/2010/main" val="3207064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2ABDC-E33E-4E6C-9482-3ED9B882AE2A}"/>
              </a:ext>
            </a:extLst>
          </p:cNvPr>
          <p:cNvSpPr>
            <a:spLocks noGrp="1"/>
          </p:cNvSpPr>
          <p:nvPr>
            <p:ph type="title"/>
          </p:nvPr>
        </p:nvSpPr>
        <p:spPr/>
        <p:txBody>
          <a:bodyPr>
            <a:normAutofit/>
          </a:bodyPr>
          <a:lstStyle/>
          <a:p>
            <a:pPr algn="ctr"/>
            <a:endParaRPr lang="en-CA" sz="4000" dirty="0"/>
          </a:p>
        </p:txBody>
      </p:sp>
    </p:spTree>
    <p:extLst>
      <p:ext uri="{BB962C8B-B14F-4D97-AF65-F5344CB8AC3E}">
        <p14:creationId xmlns:p14="http://schemas.microsoft.com/office/powerpoint/2010/main" val="1348471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93684-52F9-42FD-8340-2B8F65B7EB26}"/>
              </a:ext>
            </a:extLst>
          </p:cNvPr>
          <p:cNvSpPr>
            <a:spLocks noGrp="1"/>
          </p:cNvSpPr>
          <p:nvPr>
            <p:ph type="title"/>
          </p:nvPr>
        </p:nvSpPr>
        <p:spPr>
          <a:xfrm>
            <a:off x="457200" y="533400"/>
            <a:ext cx="8229600" cy="782960"/>
          </a:xfrm>
        </p:spPr>
        <p:txBody>
          <a:bodyPr>
            <a:normAutofit/>
          </a:bodyPr>
          <a:lstStyle/>
          <a:p>
            <a:r>
              <a:rPr lang="en-CA" dirty="0"/>
              <a:t>Why “municipally-led”?</a:t>
            </a:r>
          </a:p>
        </p:txBody>
      </p:sp>
      <p:sp>
        <p:nvSpPr>
          <p:cNvPr id="5" name="Content Placeholder 4">
            <a:extLst>
              <a:ext uri="{FF2B5EF4-FFF2-40B4-BE49-F238E27FC236}">
                <a16:creationId xmlns:a16="http://schemas.microsoft.com/office/drawing/2014/main" id="{16ECC2B0-E348-45BA-968C-BD9CAD97B9C7}"/>
              </a:ext>
            </a:extLst>
          </p:cNvPr>
          <p:cNvSpPr>
            <a:spLocks noGrp="1"/>
          </p:cNvSpPr>
          <p:nvPr>
            <p:ph idx="1"/>
          </p:nvPr>
        </p:nvSpPr>
        <p:spPr>
          <a:xfrm>
            <a:off x="461428" y="1640234"/>
            <a:ext cx="8229600" cy="4389120"/>
          </a:xfrm>
        </p:spPr>
        <p:txBody>
          <a:bodyPr>
            <a:noAutofit/>
          </a:bodyPr>
          <a:lstStyle/>
          <a:p>
            <a:pPr>
              <a:spcBef>
                <a:spcPts val="600"/>
              </a:spcBef>
              <a:spcAft>
                <a:spcPts val="600"/>
              </a:spcAft>
            </a:pPr>
            <a:r>
              <a:rPr lang="en-CA" sz="2400" dirty="0">
                <a:effectLst/>
                <a:latin typeface="Calibri" panose="020F0502020204030204" pitchFamily="34" charset="0"/>
                <a:ea typeface="Times New Roman" panose="02020603050405020304" pitchFamily="18" charset="0"/>
                <a:cs typeface="Times New Roman" panose="02020603050405020304" pitchFamily="18" charset="0"/>
              </a:rPr>
              <a:t>Under the revised (2019) </a:t>
            </a:r>
            <a:r>
              <a:rPr lang="en-CA" sz="2400" i="1" u="sng" dirty="0">
                <a:solidFill>
                  <a:srgbClr val="0069AA"/>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Municipal Government Act</a:t>
            </a:r>
            <a:r>
              <a:rPr lang="en-CA" sz="2400" dirty="0">
                <a:effectLst/>
                <a:latin typeface="Calibri" panose="020F0502020204030204" pitchFamily="34" charset="0"/>
                <a:ea typeface="Times New Roman" panose="02020603050405020304" pitchFamily="18" charset="0"/>
                <a:cs typeface="Times New Roman" panose="02020603050405020304" pitchFamily="18" charset="0"/>
              </a:rPr>
              <a:t>, the purpose of a municipality includes </a:t>
            </a:r>
            <a:r>
              <a:rPr lang="en-CA" sz="2400" i="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“to foster the well-being of the environment”.</a:t>
            </a:r>
            <a:r>
              <a:rPr lang="en-CA" sz="24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 </a:t>
            </a:r>
          </a:p>
          <a:p>
            <a:pPr>
              <a:spcBef>
                <a:spcPts val="600"/>
              </a:spcBef>
              <a:spcAft>
                <a:spcPts val="600"/>
              </a:spcAft>
            </a:pPr>
            <a:r>
              <a:rPr lang="en-CA" sz="2400" dirty="0">
                <a:effectLst/>
                <a:latin typeface="Calibri" panose="020F0502020204030204" pitchFamily="34" charset="0"/>
                <a:ea typeface="Times New Roman" panose="02020603050405020304" pitchFamily="18" charset="0"/>
                <a:cs typeface="Times New Roman" panose="02020603050405020304" pitchFamily="18" charset="0"/>
              </a:rPr>
              <a:t>Additionally, as per Section 60(1): </a:t>
            </a:r>
            <a:r>
              <a:rPr lang="en-CA" sz="2400" i="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“subject to any other enactment, a municipality has the direction, control and management of the bodies of water within the municipality, including the air space above and the ground below”</a:t>
            </a:r>
            <a:r>
              <a:rPr lang="en-CA" sz="24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 </a:t>
            </a:r>
          </a:p>
          <a:p>
            <a:pPr>
              <a:spcBef>
                <a:spcPts val="600"/>
              </a:spcBef>
              <a:spcAft>
                <a:spcPts val="600"/>
              </a:spcAft>
            </a:pPr>
            <a:r>
              <a:rPr lang="en-CA" sz="2400" dirty="0">
                <a:latin typeface="Calibri" panose="020F0502020204030204" pitchFamily="34" charset="0"/>
                <a:cs typeface="Times New Roman" panose="02020603050405020304" pitchFamily="18" charset="0"/>
              </a:rPr>
              <a:t>Municipalities are land use managers, using legislated planning processes to make decisions daily that impact watersheds.</a:t>
            </a:r>
          </a:p>
          <a:p>
            <a:pPr>
              <a:spcBef>
                <a:spcPts val="600"/>
              </a:spcBef>
              <a:spcAft>
                <a:spcPts val="600"/>
              </a:spcAft>
            </a:pPr>
            <a:r>
              <a:rPr lang="en-CA" sz="2400" dirty="0">
                <a:latin typeface="Calibri" panose="020F0502020204030204" pitchFamily="34" charset="0"/>
                <a:cs typeface="Times New Roman" panose="02020603050405020304" pitchFamily="18" charset="0"/>
              </a:rPr>
              <a:t>Boots on the ground who know their backyards well.</a:t>
            </a:r>
            <a:endParaRPr lang="en-CA" sz="2400" dirty="0"/>
          </a:p>
        </p:txBody>
      </p:sp>
      <p:sp>
        <p:nvSpPr>
          <p:cNvPr id="3" name="Slide Number Placeholder 2">
            <a:extLst>
              <a:ext uri="{FF2B5EF4-FFF2-40B4-BE49-F238E27FC236}">
                <a16:creationId xmlns:a16="http://schemas.microsoft.com/office/drawing/2014/main" id="{DC01E886-1FD1-4D67-B000-D4277B02D932}"/>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0D1EAF-F667-4383-8460-8768F92BFE84}" type="slidenum">
              <a:rPr lang="en-CA" smtClean="0"/>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4172364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E524-4C68-4845-8538-7B8005A6B740}"/>
              </a:ext>
            </a:extLst>
          </p:cNvPr>
          <p:cNvSpPr>
            <a:spLocks noGrp="1"/>
          </p:cNvSpPr>
          <p:nvPr>
            <p:ph type="title"/>
          </p:nvPr>
        </p:nvSpPr>
        <p:spPr>
          <a:xfrm>
            <a:off x="268167" y="466778"/>
            <a:ext cx="4749673" cy="1143000"/>
          </a:xfrm>
        </p:spPr>
        <p:txBody>
          <a:bodyPr>
            <a:noAutofit/>
          </a:bodyPr>
          <a:lstStyle/>
          <a:p>
            <a:r>
              <a:rPr lang="en-CA" dirty="0"/>
              <a:t>Information Gaps </a:t>
            </a:r>
          </a:p>
        </p:txBody>
      </p:sp>
      <p:sp>
        <p:nvSpPr>
          <p:cNvPr id="3" name="Content Placeholder 2">
            <a:extLst>
              <a:ext uri="{FF2B5EF4-FFF2-40B4-BE49-F238E27FC236}">
                <a16:creationId xmlns:a16="http://schemas.microsoft.com/office/drawing/2014/main" id="{01A9E35D-83A1-4EC0-A67C-68862A3C32B0}"/>
              </a:ext>
            </a:extLst>
          </p:cNvPr>
          <p:cNvSpPr>
            <a:spLocks noGrp="1"/>
          </p:cNvSpPr>
          <p:nvPr>
            <p:ph sz="half" idx="1"/>
          </p:nvPr>
        </p:nvSpPr>
        <p:spPr>
          <a:xfrm>
            <a:off x="107504" y="1840781"/>
            <a:ext cx="4248472" cy="4880694"/>
          </a:xfrm>
        </p:spPr>
        <p:txBody>
          <a:bodyPr>
            <a:normAutofit lnSpcReduction="10000"/>
          </a:bodyPr>
          <a:lstStyle/>
          <a:p>
            <a:pPr>
              <a:spcBef>
                <a:spcPts val="1200"/>
              </a:spcBef>
              <a:spcAft>
                <a:spcPts val="600"/>
              </a:spcAft>
              <a:buClrTx/>
              <a:buFont typeface="Arial" panose="020B0604020202020204" pitchFamily="34" charset="0"/>
              <a:buChar char="•"/>
            </a:pPr>
            <a:r>
              <a:rPr lang="en-CA" dirty="0">
                <a:latin typeface="+mj-lt"/>
                <a:cs typeface="Arial" panose="020B0604020202020204" pitchFamily="34" charset="0"/>
              </a:rPr>
              <a:t>SRWA partnership secured over $500,000 in grants</a:t>
            </a:r>
          </a:p>
          <a:p>
            <a:pPr>
              <a:spcBef>
                <a:spcPts val="1200"/>
              </a:spcBef>
              <a:spcAft>
                <a:spcPts val="600"/>
              </a:spcAft>
              <a:buClrTx/>
              <a:buFont typeface="Arial" panose="020B0604020202020204" pitchFamily="34" charset="0"/>
              <a:buChar char="•"/>
            </a:pPr>
            <a:r>
              <a:rPr lang="en-CA" dirty="0">
                <a:latin typeface="+mj-lt"/>
                <a:cs typeface="Arial" panose="020B0604020202020204" pitchFamily="34" charset="0"/>
              </a:rPr>
              <a:t>NSWA coordinated grants and consultants for 8 technical studies and 3 technical bulletins</a:t>
            </a:r>
          </a:p>
          <a:p>
            <a:pPr>
              <a:spcBef>
                <a:spcPts val="1200"/>
              </a:spcBef>
              <a:spcAft>
                <a:spcPts val="600"/>
              </a:spcAft>
              <a:buClrTx/>
              <a:buFont typeface="Arial" panose="020B0604020202020204" pitchFamily="34" charset="0"/>
              <a:buChar char="•"/>
            </a:pPr>
            <a:r>
              <a:rPr lang="en-CA" dirty="0">
                <a:latin typeface="+mj-lt"/>
                <a:cs typeface="Arial" panose="020B0604020202020204" pitchFamily="34" charset="0"/>
              </a:rPr>
              <a:t>Municipal staff vetted reports and their implications</a:t>
            </a:r>
          </a:p>
          <a:p>
            <a:pPr>
              <a:spcBef>
                <a:spcPts val="1200"/>
              </a:spcBef>
              <a:spcAft>
                <a:spcPts val="600"/>
              </a:spcAft>
              <a:buClrTx/>
              <a:buFont typeface="Arial" panose="020B0604020202020204" pitchFamily="34" charset="0"/>
              <a:buChar char="•"/>
            </a:pPr>
            <a:r>
              <a:rPr lang="en-CA" dirty="0">
                <a:latin typeface="+mj-lt"/>
                <a:cs typeface="Arial" panose="020B0604020202020204" pitchFamily="34" charset="0"/>
              </a:rPr>
              <a:t>All reports available on </a:t>
            </a:r>
            <a:r>
              <a:rPr lang="en-CA" dirty="0">
                <a:solidFill>
                  <a:srgbClr val="6BA539"/>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www.nswa.ab.ca</a:t>
            </a:r>
            <a:r>
              <a:rPr lang="en-CA" dirty="0">
                <a:solidFill>
                  <a:srgbClr val="6BA539"/>
                </a:solidFill>
                <a:latin typeface="+mj-lt"/>
                <a:cs typeface="Arial" panose="020B0604020202020204" pitchFamily="34" charset="0"/>
              </a:rPr>
              <a:t> </a:t>
            </a:r>
          </a:p>
        </p:txBody>
      </p:sp>
      <p:sp>
        <p:nvSpPr>
          <p:cNvPr id="5" name="Slide Number Placeholder 4">
            <a:extLst>
              <a:ext uri="{FF2B5EF4-FFF2-40B4-BE49-F238E27FC236}">
                <a16:creationId xmlns:a16="http://schemas.microsoft.com/office/drawing/2014/main" id="{BF9540C8-6C51-43D6-8DF0-1D6B4880C9AB}"/>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0D1EAF-F667-4383-8460-8768F92BFE84}" type="slidenum">
              <a:rPr lang="en-CA" smtClean="0"/>
              <a:pPr/>
              <a:t>46</a:t>
            </a:fld>
            <a:endParaRPr lang="en-CA" dirty="0"/>
          </a:p>
        </p:txBody>
      </p:sp>
      <p:pic>
        <p:nvPicPr>
          <p:cNvPr id="8" name="Content Placeholder 7">
            <a:extLst>
              <a:ext uri="{FF2B5EF4-FFF2-40B4-BE49-F238E27FC236}">
                <a16:creationId xmlns:a16="http://schemas.microsoft.com/office/drawing/2014/main" id="{BB5AFCB3-23B9-4D0D-98E3-DC2FAD898FB3}"/>
              </a:ext>
            </a:extLst>
          </p:cNvPr>
          <p:cNvPicPr>
            <a:picLocks noGrp="1" noChangeAspect="1"/>
          </p:cNvPicPr>
          <p:nvPr>
            <p:ph sz="half" idx="2"/>
          </p:nvPr>
        </p:nvPicPr>
        <p:blipFill>
          <a:blip r:embed="rId4"/>
          <a:stretch>
            <a:fillRect/>
          </a:stretch>
        </p:blipFill>
        <p:spPr>
          <a:xfrm>
            <a:off x="4198761" y="2348880"/>
            <a:ext cx="4618856" cy="3464142"/>
          </a:xfrm>
          <a:prstGeom prst="rect">
            <a:avLst/>
          </a:prstGeom>
          <a:solidFill>
            <a:srgbClr val="000000">
              <a:shade val="95000"/>
            </a:srgbClr>
          </a:solidFill>
          <a:ln w="38100" cap="sq">
            <a:solidFill>
              <a:srgbClr val="006298"/>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254547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6AD51-2B6E-42C2-9E60-177C81A18306}"/>
              </a:ext>
            </a:extLst>
          </p:cNvPr>
          <p:cNvSpPr>
            <a:spLocks noGrp="1"/>
          </p:cNvSpPr>
          <p:nvPr>
            <p:ph type="title"/>
          </p:nvPr>
        </p:nvSpPr>
        <p:spPr>
          <a:xfrm>
            <a:off x="0" y="0"/>
            <a:ext cx="9144000" cy="1690689"/>
          </a:xfrm>
        </p:spPr>
        <p:txBody>
          <a:bodyPr vert="horz" lIns="180000" tIns="45720" rIns="91440" bIns="45720" rtlCol="0" anchor="ctr">
            <a:normAutofit/>
          </a:bodyPr>
          <a:lstStyle/>
          <a:p>
            <a:r>
              <a:rPr lang="en-US" kern="1200" dirty="0">
                <a:latin typeface="Ebrima" panose="02000000000000000000" pitchFamily="2" charset="0"/>
                <a:ea typeface="Ebrima" panose="02000000000000000000" pitchFamily="2" charset="0"/>
                <a:cs typeface="Ebrima" panose="02000000000000000000" pitchFamily="2" charset="0"/>
              </a:rPr>
              <a:t>State of Report </a:t>
            </a:r>
          </a:p>
        </p:txBody>
      </p:sp>
      <p:pic>
        <p:nvPicPr>
          <p:cNvPr id="4" name="Picture 3">
            <a:extLst>
              <a:ext uri="{FF2B5EF4-FFF2-40B4-BE49-F238E27FC236}">
                <a16:creationId xmlns:a16="http://schemas.microsoft.com/office/drawing/2014/main" id="{C2067C0C-3922-46DE-911E-11D96E0520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0168" y="1825625"/>
            <a:ext cx="3383164" cy="4351338"/>
          </a:xfrm>
          <a:prstGeom prst="rect">
            <a:avLst/>
          </a:prstGeom>
          <a:noFill/>
          <a:ln w="38100" cap="sq">
            <a:solidFill>
              <a:srgbClr val="FFB81C"/>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0D42FCC0-3CD0-4FF2-B23E-29532FD26D99}"/>
              </a:ext>
            </a:extLst>
          </p:cNvPr>
          <p:cNvSpPr txBox="1"/>
          <p:nvPr/>
        </p:nvSpPr>
        <p:spPr>
          <a:xfrm>
            <a:off x="4318757" y="1825625"/>
            <a:ext cx="3886200" cy="4351338"/>
          </a:xfrm>
          <a:prstGeom prst="rect">
            <a:avLst/>
          </a:prstGeom>
        </p:spPr>
        <p:txBody>
          <a:bodyPr vert="horz" lIns="91440" tIns="45720" rIns="91440" bIns="45720" rtlCol="0">
            <a:normAutofit/>
          </a:bodyPr>
          <a:lstStyle/>
          <a:p>
            <a:pPr marL="342900" indent="-228600" defTabSz="914400">
              <a:lnSpc>
                <a:spcPct val="90000"/>
              </a:lnSpc>
              <a:spcBef>
                <a:spcPts val="1200"/>
              </a:spcBef>
              <a:spcAft>
                <a:spcPts val="600"/>
              </a:spcAft>
              <a:buFont typeface="Arial" panose="020B0604020202020204" pitchFamily="34" charset="0"/>
              <a:buChar char="•"/>
            </a:pPr>
            <a:r>
              <a:rPr lang="en-US" dirty="0">
                <a:solidFill>
                  <a:srgbClr val="006198"/>
                </a:solidFill>
                <a:latin typeface="Ebrima" panose="02000000000000000000" pitchFamily="2" charset="0"/>
                <a:ea typeface="Ebrima" panose="02000000000000000000" pitchFamily="2" charset="0"/>
                <a:cs typeface="Ebrima" panose="02000000000000000000" pitchFamily="2" charset="0"/>
              </a:rPr>
              <a:t>Completed in 2012 by the City of St. Albert.</a:t>
            </a:r>
          </a:p>
          <a:p>
            <a:pPr marL="342900" indent="-228600" defTabSz="914400">
              <a:lnSpc>
                <a:spcPct val="90000"/>
              </a:lnSpc>
              <a:spcBef>
                <a:spcPts val="1200"/>
              </a:spcBef>
              <a:spcAft>
                <a:spcPts val="600"/>
              </a:spcAft>
              <a:buFont typeface="Arial" panose="020B0604020202020204" pitchFamily="34" charset="0"/>
              <a:buChar char="•"/>
            </a:pPr>
            <a:r>
              <a:rPr lang="en-US" dirty="0">
                <a:solidFill>
                  <a:srgbClr val="006198"/>
                </a:solidFill>
                <a:latin typeface="Ebrima" panose="02000000000000000000" pitchFamily="2" charset="0"/>
                <a:ea typeface="Ebrima" panose="02000000000000000000" pitchFamily="2" charset="0"/>
                <a:cs typeface="Ebrima" panose="02000000000000000000" pitchFamily="2" charset="0"/>
              </a:rPr>
              <a:t>Assessed overall ecological health using 15 indicators and gave an overall grade of </a:t>
            </a:r>
            <a:r>
              <a:rPr lang="en-US" b="1" i="1" dirty="0">
                <a:solidFill>
                  <a:srgbClr val="FFB620"/>
                </a:solidFill>
                <a:latin typeface="Ebrima" panose="02000000000000000000" pitchFamily="2" charset="0"/>
                <a:ea typeface="Ebrima" panose="02000000000000000000" pitchFamily="2" charset="0"/>
                <a:cs typeface="Ebrima" panose="02000000000000000000" pitchFamily="2" charset="0"/>
              </a:rPr>
              <a:t>FAIR</a:t>
            </a:r>
            <a:r>
              <a:rPr lang="en-US" b="1" i="1" dirty="0">
                <a:solidFill>
                  <a:srgbClr val="006198"/>
                </a:solidFill>
                <a:latin typeface="Ebrima" panose="02000000000000000000" pitchFamily="2" charset="0"/>
                <a:ea typeface="Ebrima" panose="02000000000000000000" pitchFamily="2" charset="0"/>
                <a:cs typeface="Ebrima" panose="02000000000000000000" pitchFamily="2" charset="0"/>
              </a:rPr>
              <a:t>.</a:t>
            </a:r>
          </a:p>
          <a:p>
            <a:pPr marL="971550" lvl="1" indent="-228600" defTabSz="914400">
              <a:lnSpc>
                <a:spcPct val="90000"/>
              </a:lnSpc>
              <a:spcBef>
                <a:spcPts val="1200"/>
              </a:spcBef>
              <a:spcAft>
                <a:spcPts val="600"/>
              </a:spcAft>
              <a:buFont typeface="Arial" panose="020B0604020202020204" pitchFamily="34" charset="0"/>
              <a:buChar char="•"/>
            </a:pPr>
            <a:r>
              <a:rPr lang="en-US" dirty="0">
                <a:solidFill>
                  <a:srgbClr val="006198"/>
                </a:solidFill>
                <a:latin typeface="Ebrima" panose="02000000000000000000" pitchFamily="2" charset="0"/>
                <a:ea typeface="Ebrima" panose="02000000000000000000" pitchFamily="2" charset="0"/>
                <a:cs typeface="Ebrima" panose="02000000000000000000" pitchFamily="2" charset="0"/>
              </a:rPr>
              <a:t>Establish a municipally led watershed group</a:t>
            </a:r>
          </a:p>
          <a:p>
            <a:pPr marL="971550" lvl="1" indent="-228600" defTabSz="914400">
              <a:lnSpc>
                <a:spcPct val="90000"/>
              </a:lnSpc>
              <a:spcBef>
                <a:spcPts val="1200"/>
              </a:spcBef>
              <a:spcAft>
                <a:spcPts val="600"/>
              </a:spcAft>
              <a:buFont typeface="Arial" panose="020B0604020202020204" pitchFamily="34" charset="0"/>
              <a:buChar char="•"/>
            </a:pPr>
            <a:r>
              <a:rPr lang="en-US" dirty="0">
                <a:solidFill>
                  <a:srgbClr val="006198"/>
                </a:solidFill>
                <a:latin typeface="Ebrima" panose="02000000000000000000" pitchFamily="2" charset="0"/>
                <a:ea typeface="Ebrima" panose="02000000000000000000" pitchFamily="2" charset="0"/>
                <a:cs typeface="Ebrima" panose="02000000000000000000" pitchFamily="2" charset="0"/>
              </a:rPr>
              <a:t>Fill information gaps by completing technical studies</a:t>
            </a:r>
          </a:p>
          <a:p>
            <a:pPr marL="971550" lvl="1" indent="-228600" defTabSz="914400">
              <a:lnSpc>
                <a:spcPct val="90000"/>
              </a:lnSpc>
              <a:spcBef>
                <a:spcPts val="1200"/>
              </a:spcBef>
              <a:spcAft>
                <a:spcPts val="600"/>
              </a:spcAft>
              <a:buFont typeface="Arial" panose="020B0604020202020204" pitchFamily="34" charset="0"/>
              <a:buChar char="•"/>
            </a:pPr>
            <a:r>
              <a:rPr lang="en-US" dirty="0">
                <a:solidFill>
                  <a:srgbClr val="006198"/>
                </a:solidFill>
                <a:latin typeface="Ebrima" panose="02000000000000000000" pitchFamily="2" charset="0"/>
                <a:ea typeface="Ebrima" panose="02000000000000000000" pitchFamily="2" charset="0"/>
                <a:cs typeface="Ebrima" panose="02000000000000000000" pitchFamily="2" charset="0"/>
              </a:rPr>
              <a:t>Develop an Integrated Watershed Management Plan</a:t>
            </a:r>
          </a:p>
        </p:txBody>
      </p:sp>
      <p:sp>
        <p:nvSpPr>
          <p:cNvPr id="3" name="Slide Number Placeholder 2" hidden="1">
            <a:extLst>
              <a:ext uri="{FF2B5EF4-FFF2-40B4-BE49-F238E27FC236}">
                <a16:creationId xmlns:a16="http://schemas.microsoft.com/office/drawing/2014/main" id="{5765C8BA-E2E5-4911-83F1-18596C13A197}"/>
              </a:ext>
            </a:extLst>
          </p:cNvPr>
          <p:cNvSpPr>
            <a:spLocks noGrp="1"/>
          </p:cNvSpPr>
          <p:nvPr>
            <p:ph type="sldNum" sz="quarter" idx="4294967295"/>
          </p:nvPr>
        </p:nvSpPr>
        <p:spPr>
          <a:xfrm>
            <a:off x="6457950" y="6356351"/>
            <a:ext cx="2057400" cy="365125"/>
          </a:xfrm>
        </p:spPr>
        <p:txBody>
          <a:bodyPr/>
          <a:lstStyle/>
          <a:p>
            <a:pPr>
              <a:spcAft>
                <a:spcPts val="600"/>
              </a:spcAft>
            </a:pPr>
            <a:fld id="{6D0D1EAF-F667-4383-8460-8768F92BFE84}" type="slidenum">
              <a:rPr lang="en-CA" smtClean="0"/>
              <a:pPr>
                <a:spcAft>
                  <a:spcPts val="600"/>
                </a:spcAft>
              </a:pPr>
              <a:t>5</a:t>
            </a:fld>
            <a:endParaRPr lang="en-CA"/>
          </a:p>
        </p:txBody>
      </p:sp>
    </p:spTree>
    <p:extLst>
      <p:ext uri="{BB962C8B-B14F-4D97-AF65-F5344CB8AC3E}">
        <p14:creationId xmlns:p14="http://schemas.microsoft.com/office/powerpoint/2010/main" val="3398096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24F8-0ED9-4D07-8B12-220882C08D61}"/>
              </a:ext>
            </a:extLst>
          </p:cNvPr>
          <p:cNvSpPr>
            <a:spLocks noGrp="1"/>
          </p:cNvSpPr>
          <p:nvPr>
            <p:ph type="title"/>
          </p:nvPr>
        </p:nvSpPr>
        <p:spPr>
          <a:xfrm>
            <a:off x="0" y="0"/>
            <a:ext cx="9144000" cy="1453476"/>
          </a:xfrm>
          <a:ln>
            <a:noFill/>
          </a:ln>
          <a:effectLst>
            <a:outerShdw blurRad="50800" dist="38100" dir="2700000" algn="tl" rotWithShape="0">
              <a:prstClr val="black">
                <a:alpha val="40000"/>
              </a:prstClr>
            </a:outerShdw>
          </a:effectLst>
        </p:spPr>
        <p:txBody>
          <a:bodyPr>
            <a:noAutofit/>
          </a:bodyPr>
          <a:lstStyle/>
          <a:p>
            <a:r>
              <a:rPr lang="en-CA" dirty="0"/>
              <a:t>Sturgeon River Watershed Alliance</a:t>
            </a:r>
          </a:p>
        </p:txBody>
      </p:sp>
      <p:sp>
        <p:nvSpPr>
          <p:cNvPr id="5" name="TextBox 4">
            <a:extLst>
              <a:ext uri="{FF2B5EF4-FFF2-40B4-BE49-F238E27FC236}">
                <a16:creationId xmlns:a16="http://schemas.microsoft.com/office/drawing/2014/main" id="{6B445B2C-2AF1-40B4-86B9-D32774F03D0E}"/>
              </a:ext>
            </a:extLst>
          </p:cNvPr>
          <p:cNvSpPr txBox="1"/>
          <p:nvPr/>
        </p:nvSpPr>
        <p:spPr>
          <a:xfrm>
            <a:off x="287016" y="1619672"/>
            <a:ext cx="4481574" cy="5262979"/>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Lac St. Anne County</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Parkland County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Sturgeon County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City of Edmonton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City of Spruce Grove</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City of St. Albert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Town of Gibbons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Town of </a:t>
            </a:r>
            <a:r>
              <a:rPr lang="en-CA" sz="2400" dirty="0" err="1">
                <a:solidFill>
                  <a:srgbClr val="006198"/>
                </a:solidFill>
                <a:latin typeface="Ebrima" panose="02000000000000000000" pitchFamily="2" charset="0"/>
                <a:ea typeface="Ebrima" panose="02000000000000000000" pitchFamily="2" charset="0"/>
                <a:cs typeface="Ebrima" panose="02000000000000000000" pitchFamily="2" charset="0"/>
              </a:rPr>
              <a:t>Morinville</a:t>
            </a:r>
            <a:endParaRPr lang="en-CA" sz="2400" dirty="0">
              <a:solidFill>
                <a:srgbClr val="006198"/>
              </a:solidFill>
              <a:latin typeface="Ebrima" panose="02000000000000000000" pitchFamily="2" charset="0"/>
              <a:ea typeface="Ebrima" panose="02000000000000000000" pitchFamily="2" charset="0"/>
              <a:cs typeface="Ebrima" panose="02000000000000000000" pitchFamily="2" charset="0"/>
            </a:endParaRP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Town of </a:t>
            </a:r>
            <a:r>
              <a:rPr lang="en-CA" sz="2400" dirty="0" err="1">
                <a:solidFill>
                  <a:srgbClr val="006198"/>
                </a:solidFill>
                <a:latin typeface="Ebrima" panose="02000000000000000000" pitchFamily="2" charset="0"/>
                <a:ea typeface="Ebrima" panose="02000000000000000000" pitchFamily="2" charset="0"/>
                <a:cs typeface="Ebrima" panose="02000000000000000000" pitchFamily="2" charset="0"/>
              </a:rPr>
              <a:t>Onoway</a:t>
            </a:r>
            <a:endParaRPr lang="en-CA" sz="2400" dirty="0">
              <a:solidFill>
                <a:srgbClr val="006198"/>
              </a:solidFill>
              <a:latin typeface="Ebrima" panose="02000000000000000000" pitchFamily="2" charset="0"/>
              <a:ea typeface="Ebrima" panose="02000000000000000000" pitchFamily="2" charset="0"/>
              <a:cs typeface="Ebrima" panose="02000000000000000000" pitchFamily="2" charset="0"/>
            </a:endParaRP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Town of Stony Plain </a:t>
            </a:r>
          </a:p>
          <a:p>
            <a:pPr marL="342900" indent="-342900">
              <a:spcBef>
                <a:spcPts val="600"/>
              </a:spcBef>
              <a:buFont typeface="Arial" panose="020B0604020202020204" pitchFamily="34" charset="0"/>
              <a:buChar char="•"/>
            </a:pPr>
            <a:endParaRPr lang="en-CA" sz="2800" dirty="0">
              <a:latin typeface="+mj-lt"/>
              <a:cs typeface="Arial" panose="020B0604020202020204" pitchFamily="34" charset="0"/>
            </a:endParaRPr>
          </a:p>
          <a:p>
            <a:endParaRPr lang="en-CA" dirty="0"/>
          </a:p>
        </p:txBody>
      </p:sp>
      <p:sp>
        <p:nvSpPr>
          <p:cNvPr id="6" name="TextBox 5">
            <a:extLst>
              <a:ext uri="{FF2B5EF4-FFF2-40B4-BE49-F238E27FC236}">
                <a16:creationId xmlns:a16="http://schemas.microsoft.com/office/drawing/2014/main" id="{95A76E6B-B680-4742-B47A-D705B72799A5}"/>
              </a:ext>
            </a:extLst>
          </p:cNvPr>
          <p:cNvSpPr txBox="1"/>
          <p:nvPr/>
        </p:nvSpPr>
        <p:spPr>
          <a:xfrm>
            <a:off x="4007629" y="1619672"/>
            <a:ext cx="4956859" cy="460126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Village of Alberta Beach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Summer Villages of Lac Ste. Anne &amp; County East</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Alexander First Nation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Alexis </a:t>
            </a:r>
            <a:r>
              <a:rPr lang="en-CA" sz="2400" dirty="0" err="1">
                <a:solidFill>
                  <a:srgbClr val="006198"/>
                </a:solidFill>
                <a:latin typeface="Ebrima" panose="02000000000000000000" pitchFamily="2" charset="0"/>
                <a:ea typeface="Ebrima" panose="02000000000000000000" pitchFamily="2" charset="0"/>
                <a:cs typeface="Ebrima" panose="02000000000000000000" pitchFamily="2" charset="0"/>
              </a:rPr>
              <a:t>Nakota</a:t>
            </a: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 Sioux Nation </a:t>
            </a:r>
          </a:p>
          <a:p>
            <a:pPr marL="342900" indent="-342900">
              <a:spcBef>
                <a:spcPts val="600"/>
              </a:spcBef>
              <a:buFont typeface="Arial" panose="020B0604020202020204" pitchFamily="34" charset="0"/>
              <a:buChar char="•"/>
            </a:pPr>
            <a:r>
              <a:rPr lang="en-CA" sz="2400" dirty="0">
                <a:solidFill>
                  <a:srgbClr val="006198"/>
                </a:solidFill>
                <a:latin typeface="Ebrima" panose="02000000000000000000" pitchFamily="2" charset="0"/>
                <a:ea typeface="Ebrima" panose="02000000000000000000" pitchFamily="2" charset="0"/>
                <a:cs typeface="Ebrima" panose="02000000000000000000" pitchFamily="2" charset="0"/>
              </a:rPr>
              <a:t>Metis Nation of Alberta </a:t>
            </a:r>
          </a:p>
          <a:p>
            <a:pPr marL="285750" indent="-285750">
              <a:spcBef>
                <a:spcPts val="600"/>
              </a:spcBef>
              <a:buFont typeface="Arial" panose="020B0604020202020204" pitchFamily="34" charset="0"/>
              <a:buChar char="•"/>
            </a:pPr>
            <a:r>
              <a:rPr lang="en-CA" i="1" dirty="0">
                <a:solidFill>
                  <a:srgbClr val="006198"/>
                </a:solidFill>
                <a:latin typeface="Ebrima" panose="02000000000000000000" pitchFamily="2" charset="0"/>
                <a:ea typeface="Ebrima" panose="02000000000000000000" pitchFamily="2" charset="0"/>
                <a:cs typeface="Ebrima" panose="02000000000000000000" pitchFamily="2" charset="0"/>
              </a:rPr>
              <a:t>Alberta Conservation Association </a:t>
            </a:r>
          </a:p>
          <a:p>
            <a:pPr marL="285750" indent="-285750">
              <a:spcBef>
                <a:spcPts val="600"/>
              </a:spcBef>
              <a:buFont typeface="Arial" panose="020B0604020202020204" pitchFamily="34" charset="0"/>
              <a:buChar char="•"/>
            </a:pPr>
            <a:r>
              <a:rPr lang="en-CA" i="1" dirty="0">
                <a:solidFill>
                  <a:srgbClr val="006198"/>
                </a:solidFill>
                <a:latin typeface="Ebrima" panose="02000000000000000000" pitchFamily="2" charset="0"/>
                <a:ea typeface="Ebrima" panose="02000000000000000000" pitchFamily="2" charset="0"/>
                <a:cs typeface="Ebrima" panose="02000000000000000000" pitchFamily="2" charset="0"/>
              </a:rPr>
              <a:t>Alberta Environment and Parks</a:t>
            </a:r>
          </a:p>
          <a:p>
            <a:pPr marL="285750" indent="-285750">
              <a:spcBef>
                <a:spcPts val="600"/>
              </a:spcBef>
              <a:buFont typeface="Arial" panose="020B0604020202020204" pitchFamily="34" charset="0"/>
              <a:buChar char="•"/>
            </a:pPr>
            <a:r>
              <a:rPr lang="en-CA" i="1" dirty="0">
                <a:solidFill>
                  <a:srgbClr val="006198"/>
                </a:solidFill>
                <a:latin typeface="Ebrima" panose="02000000000000000000" pitchFamily="2" charset="0"/>
                <a:ea typeface="Ebrima" panose="02000000000000000000" pitchFamily="2" charset="0"/>
                <a:cs typeface="Ebrima" panose="02000000000000000000" pitchFamily="2" charset="0"/>
              </a:rPr>
              <a:t>Big Lake Environmental Support Society </a:t>
            </a:r>
          </a:p>
          <a:p>
            <a:pPr marL="285750" indent="-285750">
              <a:spcBef>
                <a:spcPts val="600"/>
              </a:spcBef>
              <a:buFont typeface="Arial" panose="020B0604020202020204" pitchFamily="34" charset="0"/>
              <a:buChar char="•"/>
            </a:pPr>
            <a:r>
              <a:rPr lang="en-CA" b="1" i="1" dirty="0">
                <a:solidFill>
                  <a:srgbClr val="006198"/>
                </a:solidFill>
                <a:latin typeface="Ebrima" panose="02000000000000000000" pitchFamily="2" charset="0"/>
                <a:ea typeface="Ebrima" panose="02000000000000000000" pitchFamily="2" charset="0"/>
                <a:cs typeface="Ebrima" panose="02000000000000000000" pitchFamily="2" charset="0"/>
              </a:rPr>
              <a:t>Lake Isle/Lac Ste Anne WQM Society </a:t>
            </a:r>
          </a:p>
          <a:p>
            <a:pPr marL="285750" indent="-285750">
              <a:spcBef>
                <a:spcPts val="600"/>
              </a:spcBef>
              <a:buFont typeface="Arial" panose="020B0604020202020204" pitchFamily="34" charset="0"/>
              <a:buChar char="•"/>
            </a:pPr>
            <a:r>
              <a:rPr lang="en-CA" i="1" dirty="0">
                <a:solidFill>
                  <a:srgbClr val="006198"/>
                </a:solidFill>
                <a:latin typeface="Ebrima" panose="02000000000000000000" pitchFamily="2" charset="0"/>
                <a:ea typeface="Ebrima" panose="02000000000000000000" pitchFamily="2" charset="0"/>
                <a:cs typeface="Ebrima" panose="02000000000000000000" pitchFamily="2" charset="0"/>
              </a:rPr>
              <a:t>Wagner Natural Area Society </a:t>
            </a:r>
          </a:p>
          <a:p>
            <a:pPr>
              <a:spcBef>
                <a:spcPts val="600"/>
              </a:spcBef>
            </a:pPr>
            <a:endParaRPr lang="en-CA" sz="900" dirty="0">
              <a:latin typeface="+mj-lt"/>
            </a:endParaRPr>
          </a:p>
        </p:txBody>
      </p:sp>
    </p:spTree>
    <p:extLst>
      <p:ext uri="{BB962C8B-B14F-4D97-AF65-F5344CB8AC3E}">
        <p14:creationId xmlns:p14="http://schemas.microsoft.com/office/powerpoint/2010/main" val="101137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E524-4C68-4845-8538-7B8005A6B740}"/>
              </a:ext>
            </a:extLst>
          </p:cNvPr>
          <p:cNvSpPr>
            <a:spLocks noGrp="1"/>
          </p:cNvSpPr>
          <p:nvPr>
            <p:ph type="title"/>
          </p:nvPr>
        </p:nvSpPr>
        <p:spPr>
          <a:xfrm>
            <a:off x="0" y="0"/>
            <a:ext cx="9144000" cy="1690689"/>
          </a:xfrm>
        </p:spPr>
        <p:txBody>
          <a:bodyPr anchor="ctr">
            <a:normAutofit/>
          </a:bodyPr>
          <a:lstStyle/>
          <a:p>
            <a:r>
              <a:rPr lang="en-CA"/>
              <a:t>Information Gaps </a:t>
            </a:r>
          </a:p>
        </p:txBody>
      </p:sp>
      <p:pic>
        <p:nvPicPr>
          <p:cNvPr id="9" name="Content Placeholder 5">
            <a:extLst>
              <a:ext uri="{FF2B5EF4-FFF2-40B4-BE49-F238E27FC236}">
                <a16:creationId xmlns:a16="http://schemas.microsoft.com/office/drawing/2014/main" id="{F8E6E349-C2F6-4DB5-8C43-E713CF87323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527" r="25488" b="-3"/>
          <a:stretch/>
        </p:blipFill>
        <p:spPr>
          <a:xfrm>
            <a:off x="628650" y="1825625"/>
            <a:ext cx="3886200" cy="4351338"/>
          </a:xfrm>
          <a:prstGeom prst="rect">
            <a:avLst/>
          </a:prstGeom>
          <a:noFill/>
          <a:ln w="38100">
            <a:solidFill>
              <a:srgbClr val="FFC000"/>
            </a:solidFill>
          </a:ln>
        </p:spPr>
      </p:pic>
      <p:sp>
        <p:nvSpPr>
          <p:cNvPr id="3" name="Content Placeholder 2">
            <a:extLst>
              <a:ext uri="{FF2B5EF4-FFF2-40B4-BE49-F238E27FC236}">
                <a16:creationId xmlns:a16="http://schemas.microsoft.com/office/drawing/2014/main" id="{01A9E35D-83A1-4EC0-A67C-68862A3C32B0}"/>
              </a:ext>
            </a:extLst>
          </p:cNvPr>
          <p:cNvSpPr>
            <a:spLocks noGrp="1"/>
          </p:cNvSpPr>
          <p:nvPr>
            <p:ph sz="half" idx="2"/>
          </p:nvPr>
        </p:nvSpPr>
        <p:spPr>
          <a:xfrm>
            <a:off x="4629150" y="1825625"/>
            <a:ext cx="3886200" cy="4351338"/>
          </a:xfrm>
        </p:spPr>
        <p:txBody>
          <a:bodyPr>
            <a:normAutofit/>
          </a:bodyPr>
          <a:lstStyle/>
          <a:p>
            <a:pPr>
              <a:spcBef>
                <a:spcPts val="1200"/>
              </a:spcBef>
              <a:spcAft>
                <a:spcPts val="600"/>
              </a:spcAft>
              <a:buClrTx/>
              <a:buFont typeface="Arial" panose="020B0604020202020204" pitchFamily="34" charset="0"/>
              <a:buChar char="•"/>
            </a:pPr>
            <a:r>
              <a:rPr lang="en-CA"/>
              <a:t>Water Quantity </a:t>
            </a:r>
          </a:p>
          <a:p>
            <a:pPr>
              <a:spcBef>
                <a:spcPts val="1200"/>
              </a:spcBef>
              <a:spcAft>
                <a:spcPts val="600"/>
              </a:spcAft>
              <a:buClrTx/>
              <a:buFont typeface="Arial" panose="020B0604020202020204" pitchFamily="34" charset="0"/>
              <a:buChar char="•"/>
            </a:pPr>
            <a:r>
              <a:rPr lang="en-CA"/>
              <a:t>Groundwater </a:t>
            </a:r>
          </a:p>
          <a:p>
            <a:pPr>
              <a:spcBef>
                <a:spcPts val="1200"/>
              </a:spcBef>
              <a:spcAft>
                <a:spcPts val="600"/>
              </a:spcAft>
              <a:buClrTx/>
              <a:buFont typeface="Arial" panose="020B0604020202020204" pitchFamily="34" charset="0"/>
              <a:buChar char="•"/>
            </a:pPr>
            <a:r>
              <a:rPr lang="en-CA"/>
              <a:t>Water Quality </a:t>
            </a:r>
          </a:p>
          <a:p>
            <a:pPr>
              <a:spcBef>
                <a:spcPts val="1200"/>
              </a:spcBef>
              <a:spcAft>
                <a:spcPts val="600"/>
              </a:spcAft>
              <a:buClrTx/>
              <a:buFont typeface="Arial" panose="020B0604020202020204" pitchFamily="34" charset="0"/>
              <a:buChar char="•"/>
            </a:pPr>
            <a:r>
              <a:rPr lang="en-CA"/>
              <a:t>Aquatic Health </a:t>
            </a:r>
          </a:p>
          <a:p>
            <a:pPr>
              <a:spcBef>
                <a:spcPts val="1200"/>
              </a:spcBef>
              <a:spcAft>
                <a:spcPts val="600"/>
              </a:spcAft>
              <a:buClrTx/>
              <a:buFont typeface="Arial" panose="020B0604020202020204" pitchFamily="34" charset="0"/>
              <a:buChar char="•"/>
            </a:pPr>
            <a:r>
              <a:rPr lang="en-CA"/>
              <a:t>Riparian Areas </a:t>
            </a:r>
          </a:p>
          <a:p>
            <a:pPr>
              <a:spcBef>
                <a:spcPts val="1200"/>
              </a:spcBef>
              <a:spcAft>
                <a:spcPts val="600"/>
              </a:spcAft>
              <a:buClrTx/>
              <a:buFont typeface="Arial" panose="020B0604020202020204" pitchFamily="34" charset="0"/>
              <a:buChar char="•"/>
            </a:pPr>
            <a:r>
              <a:rPr lang="en-CA"/>
              <a:t>Land Planning Tools</a:t>
            </a:r>
          </a:p>
        </p:txBody>
      </p:sp>
      <p:sp>
        <p:nvSpPr>
          <p:cNvPr id="5" name="Slide Number Placeholder 4" hidden="1">
            <a:extLst>
              <a:ext uri="{FF2B5EF4-FFF2-40B4-BE49-F238E27FC236}">
                <a16:creationId xmlns:a16="http://schemas.microsoft.com/office/drawing/2014/main" id="{BF9540C8-6C51-43D6-8DF0-1D6B4880C9AB}"/>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457200" rtl="0" eaLnBrk="1" latinLnBrk="0" hangingPunct="1">
              <a:defRPr kumimoji="0" sz="1200" kern="1200">
                <a:solidFill>
                  <a:schemeClr val="tx2">
                    <a:shade val="9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6D0D1EAF-F667-4383-8460-8768F92BFE84}" type="slidenum">
              <a:rPr lang="en-CA" smtClean="0"/>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CA"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3415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DB2BB-D25B-4B66-A43A-2B2CCE141E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4786" y="2660089"/>
            <a:ext cx="5129213" cy="4197911"/>
          </a:xfrm>
          <a:custGeom>
            <a:avLst/>
            <a:gdLst>
              <a:gd name="connsiteX0" fmla="*/ 1945141 w 6838950"/>
              <a:gd name="connsiteY0" fmla="*/ 0 h 4197911"/>
              <a:gd name="connsiteX1" fmla="*/ 1951364 w 6838950"/>
              <a:gd name="connsiteY1" fmla="*/ 0 h 4197911"/>
              <a:gd name="connsiteX2" fmla="*/ 3141155 w 6838950"/>
              <a:gd name="connsiteY2" fmla="*/ 0 h 4197911"/>
              <a:gd name="connsiteX3" fmla="*/ 4791200 w 6838950"/>
              <a:gd name="connsiteY3" fmla="*/ 0 h 4197911"/>
              <a:gd name="connsiteX4" fmla="*/ 6838950 w 6838950"/>
              <a:gd name="connsiteY4" fmla="*/ 0 h 4197911"/>
              <a:gd name="connsiteX5" fmla="*/ 6838950 w 6838950"/>
              <a:gd name="connsiteY5" fmla="*/ 4197911 h 4197911"/>
              <a:gd name="connsiteX6" fmla="*/ 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6" name="Content Placeholder 7">
            <a:extLst>
              <a:ext uri="{FF2B5EF4-FFF2-40B4-BE49-F238E27FC236}">
                <a16:creationId xmlns:a16="http://schemas.microsoft.com/office/drawing/2014/main" id="{6BB06C5C-0E00-41BC-BEA1-A95759A5CC5F}"/>
              </a:ext>
            </a:extLst>
          </p:cNvPr>
          <p:cNvSpPr txBox="1">
            <a:spLocks/>
          </p:cNvSpPr>
          <p:nvPr/>
        </p:nvSpPr>
        <p:spPr>
          <a:xfrm>
            <a:off x="222325" y="2663710"/>
            <a:ext cx="4709715" cy="4194280"/>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buClr>
                <a:schemeClr val="tx2"/>
              </a:buClr>
            </a:pPr>
            <a:r>
              <a:rPr lang="en-US" sz="1800" dirty="0">
                <a:solidFill>
                  <a:srgbClr val="006198"/>
                </a:solidFill>
                <a:latin typeface="Ebrima" panose="02000000000000000000" pitchFamily="2" charset="0"/>
                <a:ea typeface="Ebrima" panose="02000000000000000000" pitchFamily="2" charset="0"/>
                <a:cs typeface="Ebrima" panose="02000000000000000000" pitchFamily="2" charset="0"/>
              </a:rPr>
              <a:t>Rapid urban/country residential expansion </a:t>
            </a:r>
          </a:p>
          <a:p>
            <a:pPr>
              <a:spcBef>
                <a:spcPts val="1200"/>
              </a:spcBef>
              <a:spcAft>
                <a:spcPts val="600"/>
              </a:spcAft>
              <a:buClr>
                <a:schemeClr val="tx2"/>
              </a:buClr>
            </a:pPr>
            <a:r>
              <a:rPr lang="en-US" sz="1800" dirty="0">
                <a:solidFill>
                  <a:srgbClr val="006198"/>
                </a:solidFill>
                <a:latin typeface="Ebrima" panose="02000000000000000000" pitchFamily="2" charset="0"/>
                <a:ea typeface="Ebrima" panose="02000000000000000000" pitchFamily="2" charset="0"/>
                <a:cs typeface="Ebrima" panose="02000000000000000000" pitchFamily="2" charset="0"/>
              </a:rPr>
              <a:t>Agricultural intensification</a:t>
            </a:r>
          </a:p>
          <a:p>
            <a:pPr>
              <a:spcBef>
                <a:spcPts val="1200"/>
              </a:spcBef>
              <a:spcAft>
                <a:spcPts val="600"/>
              </a:spcAft>
              <a:buClr>
                <a:schemeClr val="tx2"/>
              </a:buClr>
            </a:pPr>
            <a:r>
              <a:rPr lang="en-US" sz="1800" dirty="0">
                <a:solidFill>
                  <a:srgbClr val="006198"/>
                </a:solidFill>
                <a:latin typeface="Ebrima" panose="02000000000000000000" pitchFamily="2" charset="0"/>
                <a:ea typeface="Ebrima" panose="02000000000000000000" pitchFamily="2" charset="0"/>
                <a:cs typeface="Ebrima" panose="02000000000000000000" pitchFamily="2" charset="0"/>
              </a:rPr>
              <a:t>Increase in stormwater runoff and pollution</a:t>
            </a:r>
          </a:p>
          <a:p>
            <a:pPr>
              <a:spcBef>
                <a:spcPts val="1200"/>
              </a:spcBef>
              <a:spcAft>
                <a:spcPts val="600"/>
              </a:spcAft>
              <a:buClr>
                <a:schemeClr val="tx2"/>
              </a:buClr>
            </a:pPr>
            <a:r>
              <a:rPr lang="en-US" sz="1800" dirty="0">
                <a:solidFill>
                  <a:srgbClr val="006198"/>
                </a:solidFill>
                <a:latin typeface="Ebrima" panose="02000000000000000000" pitchFamily="2" charset="0"/>
                <a:ea typeface="Ebrima" panose="02000000000000000000" pitchFamily="2" charset="0"/>
                <a:cs typeface="Ebrima" panose="02000000000000000000" pitchFamily="2" charset="0"/>
              </a:rPr>
              <a:t>Loss of natural areas, wetlands, riparian intactness</a:t>
            </a:r>
          </a:p>
          <a:p>
            <a:pPr>
              <a:spcBef>
                <a:spcPts val="1200"/>
              </a:spcBef>
              <a:spcAft>
                <a:spcPts val="600"/>
              </a:spcAft>
              <a:buClr>
                <a:schemeClr val="tx2"/>
              </a:buClr>
            </a:pPr>
            <a:r>
              <a:rPr lang="en-US" sz="1800" dirty="0">
                <a:solidFill>
                  <a:srgbClr val="006198"/>
                </a:solidFill>
                <a:latin typeface="Ebrima" panose="02000000000000000000" pitchFamily="2" charset="0"/>
                <a:ea typeface="Ebrima" panose="02000000000000000000" pitchFamily="2" charset="0"/>
                <a:cs typeface="Ebrima" panose="02000000000000000000" pitchFamily="2" charset="0"/>
              </a:rPr>
              <a:t>Fluctuating water levels</a:t>
            </a:r>
          </a:p>
          <a:p>
            <a:pPr>
              <a:spcBef>
                <a:spcPts val="1200"/>
              </a:spcBef>
              <a:spcAft>
                <a:spcPts val="600"/>
              </a:spcAft>
              <a:buClr>
                <a:schemeClr val="tx2"/>
              </a:buClr>
            </a:pPr>
            <a:r>
              <a:rPr lang="en-US" sz="1800" dirty="0">
                <a:solidFill>
                  <a:srgbClr val="006198"/>
                </a:solidFill>
                <a:latin typeface="Ebrima" panose="02000000000000000000" pitchFamily="2" charset="0"/>
                <a:ea typeface="Ebrima" panose="02000000000000000000" pitchFamily="2" charset="0"/>
                <a:cs typeface="Ebrima" panose="02000000000000000000" pitchFamily="2" charset="0"/>
              </a:rPr>
              <a:t>High nutrient inputs / poor water quality</a:t>
            </a:r>
          </a:p>
          <a:p>
            <a:pPr>
              <a:spcBef>
                <a:spcPts val="1200"/>
              </a:spcBef>
              <a:spcAft>
                <a:spcPts val="600"/>
              </a:spcAft>
              <a:buClr>
                <a:schemeClr val="tx2"/>
              </a:buClr>
            </a:pPr>
            <a:r>
              <a:rPr lang="en-US" sz="1800" dirty="0">
                <a:solidFill>
                  <a:srgbClr val="006198"/>
                </a:solidFill>
                <a:latin typeface="Ebrima" panose="02000000000000000000" pitchFamily="2" charset="0"/>
                <a:ea typeface="Ebrima" panose="02000000000000000000" pitchFamily="2" charset="0"/>
                <a:cs typeface="Ebrima" panose="02000000000000000000" pitchFamily="2" charset="0"/>
              </a:rPr>
              <a:t>Blue-green algae, fish kills, invasive species (flowering rush)</a:t>
            </a:r>
          </a:p>
        </p:txBody>
      </p:sp>
      <p:sp>
        <p:nvSpPr>
          <p:cNvPr id="4" name="Title 1">
            <a:extLst>
              <a:ext uri="{FF2B5EF4-FFF2-40B4-BE49-F238E27FC236}">
                <a16:creationId xmlns:a16="http://schemas.microsoft.com/office/drawing/2014/main" id="{F442A079-5C36-407E-A602-41138DFC0C95}"/>
              </a:ext>
            </a:extLst>
          </p:cNvPr>
          <p:cNvSpPr txBox="1">
            <a:spLocks/>
          </p:cNvSpPr>
          <p:nvPr/>
        </p:nvSpPr>
        <p:spPr>
          <a:xfrm>
            <a:off x="5806466" y="1673213"/>
            <a:ext cx="3272318" cy="1008857"/>
          </a:xfrm>
          <a:prstGeom prst="rect">
            <a:avLst/>
          </a:prstGeom>
          <a:noFill/>
          <a:ln>
            <a:noFill/>
          </a:ln>
          <a:effectLst/>
        </p:spPr>
        <p:txBody>
          <a:bodyPr vert="horz" lIns="18000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a:spcAft>
                <a:spcPts val="600"/>
              </a:spcAft>
            </a:pPr>
            <a:endParaRPr lang="en-CA" dirty="0"/>
          </a:p>
        </p:txBody>
      </p:sp>
      <p:sp>
        <p:nvSpPr>
          <p:cNvPr id="2" name="Title 1">
            <a:extLst>
              <a:ext uri="{FF2B5EF4-FFF2-40B4-BE49-F238E27FC236}">
                <a16:creationId xmlns:a16="http://schemas.microsoft.com/office/drawing/2014/main" id="{6684BBFA-B117-47E9-B3D9-FB98DF98BEF9}"/>
              </a:ext>
            </a:extLst>
          </p:cNvPr>
          <p:cNvSpPr>
            <a:spLocks noGrp="1"/>
          </p:cNvSpPr>
          <p:nvPr>
            <p:ph type="title"/>
          </p:nvPr>
        </p:nvSpPr>
        <p:spPr>
          <a:xfrm>
            <a:off x="4932040" y="0"/>
            <a:ext cx="4211960" cy="1690689"/>
          </a:xfrm>
          <a:effectLst>
            <a:outerShdw blurRad="50800" dist="38100" dir="2700000" algn="tl" rotWithShape="0">
              <a:prstClr val="black">
                <a:alpha val="40000"/>
              </a:prstClr>
            </a:outerShdw>
          </a:effectLst>
        </p:spPr>
        <p:txBody>
          <a:bodyPr>
            <a:noAutofit/>
          </a:bodyPr>
          <a:lstStyle/>
          <a:p>
            <a:pPr algn="r"/>
            <a:br>
              <a:rPr lang="en-CA" dirty="0"/>
            </a:br>
            <a:r>
              <a:rPr lang="en-CA" dirty="0"/>
              <a:t>Challenges </a:t>
            </a:r>
            <a:br>
              <a:rPr lang="en-CA" dirty="0"/>
            </a:br>
            <a:endParaRPr lang="en-CA" dirty="0"/>
          </a:p>
        </p:txBody>
      </p:sp>
      <p:pic>
        <p:nvPicPr>
          <p:cNvPr id="7" name="Content Placeholder 6" descr="A tree next to a body of water&#10;&#10;Description automatically generated">
            <a:extLst>
              <a:ext uri="{FF2B5EF4-FFF2-40B4-BE49-F238E27FC236}">
                <a16:creationId xmlns:a16="http://schemas.microsoft.com/office/drawing/2014/main" id="{4DFEF016-3822-416E-97C4-939097FA13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6235"/>
            <a:ext cx="2441552"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pic>
        <p:nvPicPr>
          <p:cNvPr id="11" name="Picture 10" descr="A sign above a green field&#10;&#10;Description automatically generated">
            <a:extLst>
              <a:ext uri="{FF2B5EF4-FFF2-40B4-BE49-F238E27FC236}">
                <a16:creationId xmlns:a16="http://schemas.microsoft.com/office/drawing/2014/main" id="{16EB3EEC-73F4-4D7F-B9E5-274B6E5E64B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 b="-6"/>
          <a:stretch/>
        </p:blipFill>
        <p:spPr>
          <a:xfrm>
            <a:off x="3506652" y="-6235"/>
            <a:ext cx="2758363"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9" name="Picture 8" descr="A pink flower with green leaves&#10;&#10;Description automatically generated">
            <a:extLst>
              <a:ext uri="{FF2B5EF4-FFF2-40B4-BE49-F238E27FC236}">
                <a16:creationId xmlns:a16="http://schemas.microsoft.com/office/drawing/2014/main" id="{C588781D-71CF-4236-AC51-404A342DB9D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01375" y="10"/>
            <a:ext cx="2545458" cy="250283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729787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2F36-B5A9-40CD-8752-3BAB14981230}"/>
              </a:ext>
            </a:extLst>
          </p:cNvPr>
          <p:cNvSpPr>
            <a:spLocks noGrp="1"/>
          </p:cNvSpPr>
          <p:nvPr>
            <p:ph type="title"/>
          </p:nvPr>
        </p:nvSpPr>
        <p:spPr>
          <a:xfrm>
            <a:off x="457200" y="332656"/>
            <a:ext cx="8229600" cy="1007675"/>
          </a:xfrm>
        </p:spPr>
        <p:txBody>
          <a:bodyPr>
            <a:noAutofit/>
          </a:bodyPr>
          <a:lstStyle/>
          <a:p>
            <a:r>
              <a:rPr lang="en-CA" sz="4400" b="1" dirty="0"/>
              <a:t>Watershed Management Plan </a:t>
            </a:r>
          </a:p>
        </p:txBody>
      </p:sp>
      <p:sp>
        <p:nvSpPr>
          <p:cNvPr id="3" name="Content Placeholder 2">
            <a:extLst>
              <a:ext uri="{FF2B5EF4-FFF2-40B4-BE49-F238E27FC236}">
                <a16:creationId xmlns:a16="http://schemas.microsoft.com/office/drawing/2014/main" id="{EBE61EC4-9F79-420E-B1B3-34A349676FB4}"/>
              </a:ext>
            </a:extLst>
          </p:cNvPr>
          <p:cNvSpPr>
            <a:spLocks noGrp="1"/>
          </p:cNvSpPr>
          <p:nvPr>
            <p:ph sz="half" idx="1"/>
          </p:nvPr>
        </p:nvSpPr>
        <p:spPr>
          <a:xfrm>
            <a:off x="3708227" y="1614907"/>
            <a:ext cx="5328269" cy="4896981"/>
          </a:xfrm>
        </p:spPr>
        <p:txBody>
          <a:bodyPr>
            <a:noAutofit/>
          </a:bodyPr>
          <a:lstStyle/>
          <a:p>
            <a:pPr lvl="0">
              <a:spcBef>
                <a:spcPts val="600"/>
              </a:spcBef>
              <a:spcAft>
                <a:spcPts val="600"/>
              </a:spcAft>
              <a:buClr>
                <a:schemeClr val="tx2"/>
              </a:buClr>
              <a:buFont typeface="Wingdings 2" panose="05020102010507070707" pitchFamily="18" charset="2"/>
              <a:buChar char="P"/>
            </a:pPr>
            <a:r>
              <a:rPr lang="en-US" sz="2400" dirty="0">
                <a:latin typeface="Calibri" panose="020F0502020204030204" pitchFamily="34" charset="0"/>
              </a:rPr>
              <a:t>Watershed approach </a:t>
            </a:r>
          </a:p>
          <a:p>
            <a:pPr lvl="0">
              <a:spcBef>
                <a:spcPts val="600"/>
              </a:spcBef>
              <a:spcAft>
                <a:spcPts val="600"/>
              </a:spcAft>
              <a:buClr>
                <a:schemeClr val="tx2"/>
              </a:buClr>
              <a:buFont typeface="Wingdings 2" panose="05020102010507070707" pitchFamily="18" charset="2"/>
              <a:buChar char="P"/>
            </a:pPr>
            <a:r>
              <a:rPr lang="en-US" sz="2400" dirty="0">
                <a:latin typeface="Calibri" panose="020F0502020204030204" pitchFamily="34" charset="0"/>
              </a:rPr>
              <a:t>Clear goals and performance measures </a:t>
            </a:r>
          </a:p>
          <a:p>
            <a:pPr lvl="0">
              <a:spcBef>
                <a:spcPts val="600"/>
              </a:spcBef>
              <a:spcAft>
                <a:spcPts val="600"/>
              </a:spcAft>
              <a:buClr>
                <a:schemeClr val="tx2"/>
              </a:buClr>
              <a:buFont typeface="Wingdings 2" panose="05020102010507070707" pitchFamily="18" charset="2"/>
              <a:buChar char="P"/>
            </a:pPr>
            <a:r>
              <a:rPr lang="en-US" sz="2400" dirty="0">
                <a:latin typeface="Calibri" panose="020F0502020204030204" pitchFamily="34" charset="0"/>
              </a:rPr>
              <a:t>Voluntary alignment of policies and plans</a:t>
            </a:r>
            <a:endParaRPr lang="en-CA" sz="2400" dirty="0">
              <a:latin typeface="Calibri" panose="020F0502020204030204" pitchFamily="34" charset="0"/>
            </a:endParaRPr>
          </a:p>
          <a:p>
            <a:pPr lvl="0">
              <a:spcBef>
                <a:spcPts val="600"/>
              </a:spcBef>
              <a:spcAft>
                <a:spcPts val="600"/>
              </a:spcAft>
              <a:buClr>
                <a:schemeClr val="tx2"/>
              </a:buClr>
              <a:buFont typeface="Wingdings 2" panose="05020102010507070707" pitchFamily="18" charset="2"/>
              <a:buChar char="P"/>
            </a:pPr>
            <a:r>
              <a:rPr lang="en-US" sz="2400" dirty="0">
                <a:latin typeface="Calibri" panose="020F0502020204030204" pitchFamily="34" charset="0"/>
              </a:rPr>
              <a:t>Coordinates intermunicipal collaboration </a:t>
            </a:r>
          </a:p>
          <a:p>
            <a:pPr lvl="0">
              <a:spcBef>
                <a:spcPts val="600"/>
              </a:spcBef>
              <a:spcAft>
                <a:spcPts val="600"/>
              </a:spcAft>
              <a:buClr>
                <a:schemeClr val="tx2"/>
              </a:buClr>
              <a:buFont typeface="Wingdings 2" panose="05020102010507070707" pitchFamily="18" charset="2"/>
              <a:buChar char="P"/>
            </a:pPr>
            <a:r>
              <a:rPr lang="en-US" sz="2400" dirty="0">
                <a:latin typeface="Calibri" panose="020F0502020204030204" pitchFamily="34" charset="0"/>
              </a:rPr>
              <a:t>Promotes local and regional stewardship </a:t>
            </a:r>
            <a:endParaRPr lang="en-CA" sz="2400" dirty="0">
              <a:latin typeface="Calibri" panose="020F0502020204030204" pitchFamily="34" charset="0"/>
            </a:endParaRPr>
          </a:p>
          <a:p>
            <a:pPr lvl="0">
              <a:spcBef>
                <a:spcPts val="600"/>
              </a:spcBef>
              <a:spcAft>
                <a:spcPts val="600"/>
              </a:spcAft>
              <a:buClr>
                <a:schemeClr val="tx2"/>
              </a:buClr>
              <a:buFont typeface="Wingdings 2" panose="05020102010507070707" pitchFamily="18" charset="2"/>
              <a:buChar char="P"/>
            </a:pPr>
            <a:r>
              <a:rPr lang="en-US" sz="2400" dirty="0">
                <a:latin typeface="Calibri" panose="020F0502020204030204" pitchFamily="34" charset="0"/>
              </a:rPr>
              <a:t>Encourages work to address knowledge gaps</a:t>
            </a:r>
            <a:endParaRPr lang="en-CA"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867E02A-393E-4143-B9BD-77614B3849C6}"/>
              </a:ext>
            </a:extLst>
          </p:cNvPr>
          <p:cNvPicPr>
            <a:picLocks noChangeAspect="1"/>
          </p:cNvPicPr>
          <p:nvPr/>
        </p:nvPicPr>
        <p:blipFill>
          <a:blip r:embed="rId3"/>
          <a:stretch>
            <a:fillRect/>
          </a:stretch>
        </p:blipFill>
        <p:spPr>
          <a:xfrm>
            <a:off x="107504" y="1614907"/>
            <a:ext cx="3480460" cy="4664534"/>
          </a:xfrm>
          <a:prstGeom prst="rect">
            <a:avLst/>
          </a:prstGeom>
        </p:spPr>
      </p:pic>
    </p:spTree>
    <p:extLst>
      <p:ext uri="{BB962C8B-B14F-4D97-AF65-F5344CB8AC3E}">
        <p14:creationId xmlns:p14="http://schemas.microsoft.com/office/powerpoint/2010/main" val="754974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A PPT Template 2019" id="{D75E8583-F725-4F60-BE47-5D53924B7319}" vid="{A971C7EA-55F4-4926-910C-A11F8C922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NSWA PPT Template 2019</Template>
  <TotalTime>3004</TotalTime>
  <Words>3030</Words>
  <Application>Microsoft Office PowerPoint</Application>
  <PresentationFormat>On-screen Show (4:3)</PresentationFormat>
  <Paragraphs>469</Paragraphs>
  <Slides>46</Slides>
  <Notes>35</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Constantia</vt:lpstr>
      <vt:lpstr>Ebrima</vt:lpstr>
      <vt:lpstr>Wingdings</vt:lpstr>
      <vt:lpstr>Wingdings 2</vt:lpstr>
      <vt:lpstr>Office Theme</vt:lpstr>
      <vt:lpstr>PowerPoint Presentation</vt:lpstr>
      <vt:lpstr>Outline</vt:lpstr>
      <vt:lpstr>PowerPoint Presentation</vt:lpstr>
      <vt:lpstr>Sturgeon River Watershed</vt:lpstr>
      <vt:lpstr>State of Report </vt:lpstr>
      <vt:lpstr>Sturgeon River Watershed Alliance</vt:lpstr>
      <vt:lpstr>Information Gaps </vt:lpstr>
      <vt:lpstr> Challenges  </vt:lpstr>
      <vt:lpstr>Watershed Management Plan </vt:lpstr>
      <vt:lpstr>Six Outcomes</vt:lpstr>
      <vt:lpstr>Aligned Policies and Plans</vt:lpstr>
      <vt:lpstr>Aligned Policies and Plans</vt:lpstr>
      <vt:lpstr>Safe, Secure Drinking Water</vt:lpstr>
      <vt:lpstr>Safe, Secure Drinking Water</vt:lpstr>
      <vt:lpstr>Healthy Aquatic Ecosystems</vt:lpstr>
      <vt:lpstr>Healthy Aquatic Ecosystems</vt:lpstr>
      <vt:lpstr>Reliable Water Supplies</vt:lpstr>
      <vt:lpstr>Reliable Water Supplies</vt:lpstr>
      <vt:lpstr>Wise Land Use</vt:lpstr>
      <vt:lpstr>Wise Land Use</vt:lpstr>
      <vt:lpstr>Local and Regional Initiatives</vt:lpstr>
      <vt:lpstr>Local and Regional Initiatives</vt:lpstr>
      <vt:lpstr>Watershed Management Plan  Implementation</vt:lpstr>
      <vt:lpstr>Priorities and Next Steps  2021 - 2023</vt:lpstr>
      <vt:lpstr>Current Work</vt:lpstr>
      <vt:lpstr>Water Quantity</vt:lpstr>
      <vt:lpstr>Water Quantity </vt:lpstr>
      <vt:lpstr>Water Quality Monitoring </vt:lpstr>
      <vt:lpstr>PowerPoint Presentation</vt:lpstr>
      <vt:lpstr>Water Quality Monitoring </vt:lpstr>
      <vt:lpstr>Developing a Riparian Strategy</vt:lpstr>
      <vt:lpstr>Why are riparian areas important?</vt:lpstr>
      <vt:lpstr>Developing a Riparian Strategy</vt:lpstr>
      <vt:lpstr>Intactness Pilot Project</vt:lpstr>
      <vt:lpstr>PowerPoint Presentation</vt:lpstr>
      <vt:lpstr>Sub-watershed Targets</vt:lpstr>
      <vt:lpstr>Municipal Report Cards</vt:lpstr>
      <vt:lpstr>Municipal Report Cards</vt:lpstr>
      <vt:lpstr>Waterbody Report Card</vt:lpstr>
      <vt:lpstr>Strategy 2. Provide greater support to private land stewardship initiatives</vt:lpstr>
      <vt:lpstr>Web-portal</vt:lpstr>
      <vt:lpstr>PowerPoint Presentation</vt:lpstr>
      <vt:lpstr>Thank You!</vt:lpstr>
      <vt:lpstr>PowerPoint Presentation</vt:lpstr>
      <vt:lpstr>Why “municipally-led”?</vt:lpstr>
      <vt:lpstr>Information Gaps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Gordy</dc:creator>
  <cp:lastModifiedBy>Candis Scott</cp:lastModifiedBy>
  <cp:revision>7</cp:revision>
  <dcterms:created xsi:type="dcterms:W3CDTF">2021-08-18T17:32:31Z</dcterms:created>
  <dcterms:modified xsi:type="dcterms:W3CDTF">2021-08-25T00:35:53Z</dcterms:modified>
</cp:coreProperties>
</file>