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5"/>
  </p:notesMasterIdLst>
  <p:sldIdLst>
    <p:sldId id="256" r:id="rId2"/>
    <p:sldId id="257" r:id="rId3"/>
    <p:sldId id="271" r:id="rId4"/>
    <p:sldId id="272" r:id="rId5"/>
    <p:sldId id="261" r:id="rId6"/>
    <p:sldId id="260" r:id="rId7"/>
    <p:sldId id="264" r:id="rId8"/>
    <p:sldId id="267" r:id="rId9"/>
    <p:sldId id="270" r:id="rId10"/>
    <p:sldId id="265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Laidlaw" initials="CL" lastIdx="1" clrIdx="0">
    <p:extLst>
      <p:ext uri="{19B8F6BF-5375-455C-9EA6-DF929625EA0E}">
        <p15:presenceInfo xmlns:p15="http://schemas.microsoft.com/office/powerpoint/2012/main" userId="6de2505a455d6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5DFA-F1D7-4A66-9D6A-6E63A60112EE}" type="datetimeFigureOut">
              <a:rPr lang="en-CA" smtClean="0"/>
              <a:t>2021-08-24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FD15-BB22-4266-8069-37CCA25D3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4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0D7F-2B29-460D-BA64-2CFF2746983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55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4635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3700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7047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2818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94237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62A4-35D2-40BD-BE6E-95B02AD5ED27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93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C723-80EB-41DF-9D77-4B21EB56D89F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07DB-56EF-49DE-A406-4AB95666F5C2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7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6860-FE78-4B99-B384-9611DEA2E2D0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0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9DD3-DAA9-46CF-AD06-AAFA79662EC9}" type="datetime1">
              <a:rPr lang="en-CA" smtClean="0"/>
              <a:t>2021-08-24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7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0D03-01EC-45A4-B3D6-55903A00DFE1}" type="datetime1">
              <a:rPr lang="en-CA" smtClean="0"/>
              <a:t>2021-08-24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1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7886-4958-4725-863E-3F9CC1286B41}" type="datetime1">
              <a:rPr lang="en-CA" smtClean="0"/>
              <a:t>2021-08-24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73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DCC-A1C1-429C-A3F8-6B16AAD13891}" type="datetime1">
              <a:rPr lang="en-CA" smtClean="0"/>
              <a:t>2021-08-24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90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14B-5651-4C23-8A14-0B738350D2B0}" type="datetime1">
              <a:rPr lang="en-CA" smtClean="0"/>
              <a:t>2021-08-24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CA9C-1C02-4357-BDA1-EF3D4500F769}" type="datetime1">
              <a:rPr lang="en-CA" smtClean="0"/>
              <a:t>2021-08-24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C658-41DE-42A6-B55E-661DDC9448C9}" type="datetime1">
              <a:rPr lang="en-CA" smtClean="0"/>
              <a:t>2021-08-24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LILSA.ca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111C45-B19C-493C-BD86-D75D2F686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9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1A6-730F-4C8E-9C6E-EDD08FC5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817" y="504749"/>
            <a:ext cx="3497565" cy="1381804"/>
          </a:xfrm>
        </p:spPr>
        <p:txBody>
          <a:bodyPr>
            <a:normAutofit fontScale="90000"/>
          </a:bodyPr>
          <a:lstStyle/>
          <a:p>
            <a:pPr algn="l"/>
            <a:r>
              <a:rPr lang="en-CA" sz="8800" dirty="0"/>
              <a:t>LILSA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7B046-565E-490B-A5E6-C30D5521F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2879" y="2675135"/>
            <a:ext cx="7591042" cy="906265"/>
          </a:xfrm>
        </p:spPr>
        <p:txBody>
          <a:bodyPr>
            <a:normAutofit/>
          </a:bodyPr>
          <a:lstStyle/>
          <a:p>
            <a:pPr algn="l"/>
            <a:r>
              <a:rPr lang="en-CA" sz="4400" dirty="0"/>
              <a:t>2021 Annual General Meeting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ED951B-87E2-4A0A-9484-B689A886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679" y="6318453"/>
            <a:ext cx="6297612" cy="365125"/>
          </a:xfrm>
        </p:spPr>
        <p:txBody>
          <a:bodyPr/>
          <a:lstStyle/>
          <a:p>
            <a:r>
              <a:rPr lang="en-CA" sz="2000" b="1" dirty="0">
                <a:solidFill>
                  <a:srgbClr val="00B0F0"/>
                </a:solidFill>
              </a:rPr>
              <a:t>LILSA.ca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EAACF27-15A1-4FE2-99C7-19C80CE5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4" y="179551"/>
            <a:ext cx="2678884" cy="2600555"/>
          </a:xfrm>
          <a:prstGeom prst="rect">
            <a:avLst/>
          </a:prstGeom>
        </p:spPr>
      </p:pic>
      <p:sp>
        <p:nvSpPr>
          <p:cNvPr id="8" name="AutoShape 2" descr="Lake Isle &amp; Lac Ste. Anne Water Quality Management Society: LILSA">
            <a:extLst>
              <a:ext uri="{FF2B5EF4-FFF2-40B4-BE49-F238E27FC236}">
                <a16:creationId xmlns:a16="http://schemas.microsoft.com/office/drawing/2014/main" id="{131F002B-7DB7-487A-B9EF-B17685505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70663" y="4408350"/>
            <a:ext cx="9860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Help support LILSA, memberships can be purchased at the door for $20. </a:t>
            </a:r>
          </a:p>
          <a:p>
            <a:endParaRPr lang="en-CA" dirty="0"/>
          </a:p>
          <a:p>
            <a:r>
              <a:rPr lang="en-CA" dirty="0"/>
              <a:t>All membership sales between Jan 1 and the end of the AGM will be entered in a draw for 1 of 2 $25 gift cards for Salt and Pepper Restaurant in </a:t>
            </a:r>
            <a:r>
              <a:rPr lang="en-CA" dirty="0" err="1"/>
              <a:t>Darwell</a:t>
            </a:r>
            <a:r>
              <a:rPr lang="en-CA" dirty="0"/>
              <a:t>. You do not need to be present to win. </a:t>
            </a:r>
          </a:p>
        </p:txBody>
      </p:sp>
    </p:spTree>
    <p:extLst>
      <p:ext uri="{BB962C8B-B14F-4D97-AF65-F5344CB8AC3E}">
        <p14:creationId xmlns:p14="http://schemas.microsoft.com/office/powerpoint/2010/main" val="1786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Questions???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104" y="290673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Coming up next…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Presentation: Land Stewardship Centre – Milena </a:t>
            </a:r>
            <a:r>
              <a:rPr lang="en-CA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McWatt</a:t>
            </a: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Presentation: Sturgeon River Watershed Alliance – Michelle Gordy</a:t>
            </a:r>
            <a:endParaRPr lang="en-CA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Questions/Discussion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284422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A192-0125-46BC-AC3C-4235DE07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/>
              <a:t>Land Stewardship Centre</a:t>
            </a:r>
            <a:br>
              <a:rPr lang="en-CA" dirty="0"/>
            </a:br>
            <a:r>
              <a:rPr lang="en-CA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Milena </a:t>
            </a:r>
            <a:r>
              <a:rPr lang="en-CA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McWatt</a:t>
            </a:r>
            <a:endParaRPr lang="en-CA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613DA-7CFB-44BC-8180-43E4F28A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340847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2" y="210190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dirty="0"/>
              <a:t>Sturgeon River Watershed Alliance</a:t>
            </a:r>
            <a:br>
              <a:rPr lang="en-CA" dirty="0"/>
            </a:br>
            <a:r>
              <a:rPr lang="en-CA" sz="4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Michelle Gordy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191779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419" y="173614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CA" dirty="0"/>
              <a:t>Questions/Discussion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coming!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6854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584C-2A78-4FC5-86F4-D3BB552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5590"/>
            <a:ext cx="8596668" cy="1320800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3E768-6743-4DFE-A084-5C6262F3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81417"/>
            <a:ext cx="8596668" cy="5442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1. Memberships </a:t>
            </a:r>
          </a:p>
          <a:p>
            <a:pPr marL="0" indent="0">
              <a:buNone/>
            </a:pPr>
            <a:r>
              <a:rPr lang="en-CA" dirty="0"/>
              <a:t>2. Approval of Agenda -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Motion</a:t>
            </a:r>
          </a:p>
          <a:p>
            <a:pPr marL="0" indent="0">
              <a:buNone/>
            </a:pPr>
            <a:r>
              <a:rPr lang="en-CA" dirty="0"/>
              <a:t>3. Approval of AGM Minutes from Aug 15, 2020–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Motion</a:t>
            </a:r>
          </a:p>
          <a:p>
            <a:pPr marL="0" indent="0">
              <a:buNone/>
            </a:pPr>
            <a:r>
              <a:rPr lang="en-CA" dirty="0"/>
              <a:t>4. President’s Report –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Motion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5. Financials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– Motion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6. Election, 2 Directors (4 year term)</a:t>
            </a:r>
            <a:endParaRPr lang="en-CA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7. Flowering Rush update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8. LILSA Survey</a:t>
            </a:r>
            <a:endParaRPr lang="en-CA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9. Questions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10. Adjournment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(of business portion of meeting)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11. Membership Gift Card Draw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12.Presentation: Land Stewardship Centre – Milena </a:t>
            </a:r>
            <a:r>
              <a:rPr lang="en-CA" dirty="0" err="1">
                <a:solidFill>
                  <a:schemeClr val="accent4">
                    <a:lumMod val="50000"/>
                  </a:schemeClr>
                </a:solidFill>
              </a:rPr>
              <a:t>McWatt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13. Presentation: Sturgeon River Watershed Alliance – Michelle Gordy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14. Questions/Discussion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A1DD-1A68-439B-8660-F7A8BAE6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16796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D857-0076-4F0B-8BB9-14AF6BD0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0726"/>
          </a:xfrm>
        </p:spPr>
        <p:txBody>
          <a:bodyPr>
            <a:normAutofit fontScale="90000"/>
          </a:bodyPr>
          <a:lstStyle/>
          <a:p>
            <a:pPr marL="457200" indent="-2286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dirty="0"/>
              <a:t>LILSA AGM Minutes from AGM: Aug 2020</a:t>
            </a:r>
            <a:br>
              <a:rPr lang="en-CA" dirty="0"/>
            </a:br>
            <a:r>
              <a:rPr lang="en-CA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meeting: Aug 15, 2020 at 9:30 AM Participants: 22</a:t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B8AD-770C-497A-A06D-6B7B7724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81" y="1730326"/>
            <a:ext cx="8596668" cy="48252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Protocol reviewed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Memberships: please purchase a membership through our website: www.lilsa.ca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Agenda – Motion to accept: Scott </a:t>
            </a:r>
            <a:r>
              <a:rPr lang="en-C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Jendruk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unanimously accepted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2019 AGM Minutes – Motion: Angela Duncan, unanimously accepted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President’s Report – presented by Bernie Poulin: posted on LILSA website.  Motion to accept: Kelsey Norton, unanimously accepted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 – presented by Patti Fish: Motion to accept: Connie Stonehouse, unanimously accepted</a:t>
            </a:r>
            <a:endParaRPr lang="en-CA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27648-CEF6-4884-AB57-9054754F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48400"/>
            <a:ext cx="6297612" cy="365125"/>
          </a:xfrm>
        </p:spPr>
        <p:txBody>
          <a:bodyPr/>
          <a:lstStyle/>
          <a:p>
            <a:r>
              <a:rPr lang="en-CA"/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142246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7C4D-DB6A-47D7-866D-A0F796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5470"/>
            <a:ext cx="8596668" cy="572086"/>
          </a:xfrm>
        </p:spPr>
        <p:txBody>
          <a:bodyPr>
            <a:normAutofit fontScale="90000"/>
          </a:bodyPr>
          <a:lstStyle/>
          <a:p>
            <a:r>
              <a:rPr lang="en-CA" dirty="0"/>
              <a:t>2020 AGM Minutes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7A73-E931-44DA-8DF1-28A528C8F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432" y="948222"/>
            <a:ext cx="8596668" cy="545826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By-Election (2 directors): Angela Duncan and Patti Fish stepping down from their director positions.  3 nominations for positions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Dustin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Deslauriers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nominated by Scott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Jendruk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Candis Scott: self nomination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Connie Rogan: nominated by Carla Laidlaw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Election results: Candis Scott and Dustin </a:t>
            </a:r>
            <a:r>
              <a:rPr lang="en-C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Deslauriers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elected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Flowering Rush Update: Presented by Bernie Poulin – Motion to accept: Carla Laidlaw, unanimously accepted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2020/2021 Priorities voted on: Cyanobacteria, Lake Levels and Flowering Rush– Motion to accept: Connie Rogan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Questions/Discussion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 (of business portion of meeting): motion to Adjourn: Angela Duncan at 10:25 AM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CA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Sturgeon River Watershed Management Plan – presented by Petra Rowell (SRWA)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47A77-22CF-444B-86A3-73BF31F7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27405"/>
            <a:ext cx="6297612" cy="365125"/>
          </a:xfrm>
        </p:spPr>
        <p:txBody>
          <a:bodyPr/>
          <a:lstStyle/>
          <a:p>
            <a:r>
              <a:rPr lang="en-CA" dirty="0"/>
              <a:t>LILSA.ca</a:t>
            </a:r>
          </a:p>
        </p:txBody>
      </p:sp>
    </p:spTree>
    <p:extLst>
      <p:ext uri="{BB962C8B-B14F-4D97-AF65-F5344CB8AC3E}">
        <p14:creationId xmlns:p14="http://schemas.microsoft.com/office/powerpoint/2010/main" val="33915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76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3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34E0B-5CF3-4FFE-9FAF-B84198A9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94438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LILSA.ca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6043" y="571775"/>
            <a:ext cx="900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</a:rPr>
              <a:t>President’s Report</a:t>
            </a:r>
          </a:p>
          <a:p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President: Bernie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Poulin</a:t>
            </a:r>
            <a:endParaRPr lang="en-CA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574E-7984-4C37-967B-57E9B482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3418" y="-334061"/>
            <a:ext cx="8596668" cy="1320800"/>
          </a:xfrm>
        </p:spPr>
        <p:txBody>
          <a:bodyPr>
            <a:normAutofit/>
          </a:bodyPr>
          <a:lstStyle/>
          <a:p>
            <a:r>
              <a:rPr lang="en-CA" sz="5400" dirty="0"/>
              <a:t>Financials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27AAD-29BC-453E-B4FB-4F343EE2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LILSA.ca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16" y="0"/>
            <a:ext cx="3977525" cy="688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2842" y="4409688"/>
            <a:ext cx="4138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/>
              <a:t>Surplus </a:t>
            </a:r>
            <a:r>
              <a:rPr lang="en-CA"/>
              <a:t>is due to </a:t>
            </a:r>
            <a:r>
              <a:rPr lang="en-CA" dirty="0"/>
              <a:t>outstanding Watershed Stewardship grant and lack of activity due to </a:t>
            </a:r>
            <a:r>
              <a:rPr lang="en-CA" dirty="0" err="1"/>
              <a:t>Covid</a:t>
            </a:r>
            <a:r>
              <a:rPr lang="en-CA" dirty="0"/>
              <a:t> 19.</a:t>
            </a:r>
          </a:p>
        </p:txBody>
      </p:sp>
    </p:spTree>
    <p:extLst>
      <p:ext uri="{BB962C8B-B14F-4D97-AF65-F5344CB8AC3E}">
        <p14:creationId xmlns:p14="http://schemas.microsoft.com/office/powerpoint/2010/main" val="33985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1019-313C-46D6-9393-511A8FF2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058"/>
            <a:ext cx="8596668" cy="699821"/>
          </a:xfrm>
        </p:spPr>
        <p:txBody>
          <a:bodyPr>
            <a:normAutofit fontScale="90000"/>
          </a:bodyPr>
          <a:lstStyle/>
          <a:p>
            <a:r>
              <a:rPr lang="en-CA" dirty="0"/>
              <a:t>Election – </a:t>
            </a:r>
            <a:r>
              <a:rPr lang="en-CA" sz="3100" dirty="0"/>
              <a:t>2 Board Director Position (4 year term)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5795-7A46-4D02-B233-95AE020E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70702"/>
            <a:ext cx="8596668" cy="3033203"/>
          </a:xfrm>
        </p:spPr>
        <p:txBody>
          <a:bodyPr/>
          <a:lstStyle/>
          <a:p>
            <a:r>
              <a:rPr lang="en-CA" dirty="0"/>
              <a:t>Call for nominations –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times</a:t>
            </a:r>
          </a:p>
          <a:p>
            <a:pPr lvl="1"/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may nominate yourself or someone else (they must accept your nomination)</a:t>
            </a:r>
          </a:p>
          <a:p>
            <a:pPr lvl="1"/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experience is necessary, just a desire to help maintain and improve the quality of our lakes</a:t>
            </a:r>
          </a:p>
          <a:p>
            <a:r>
              <a:rPr lang="en-CA" dirty="0">
                <a:solidFill>
                  <a:schemeClr val="tx1"/>
                </a:solidFill>
              </a:rPr>
              <a:t>Candidate comments –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/>
              <a:t>Vote</a:t>
            </a:r>
          </a:p>
          <a:p>
            <a:pPr lvl="1"/>
            <a:r>
              <a:rPr lang="en-CA" dirty="0"/>
              <a:t>Vote is by secret ballot</a:t>
            </a:r>
          </a:p>
          <a:p>
            <a:pPr lvl="1"/>
            <a:r>
              <a:rPr lang="en-CA" dirty="0"/>
              <a:t>You may write up to 2 names from the nominated candidates on your ballot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370FE-7860-4B68-89F2-2DB10FDB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LILSA.ca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554" y="3768472"/>
            <a:ext cx="972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nominees are:</a:t>
            </a:r>
          </a:p>
          <a:p>
            <a:endParaRPr lang="en-CA" dirty="0"/>
          </a:p>
          <a:p>
            <a:r>
              <a:rPr lang="en-CA" dirty="0"/>
              <a:t>1. Bernie Poulin- nominated by Roger</a:t>
            </a:r>
          </a:p>
          <a:p>
            <a:r>
              <a:rPr lang="en-CA" dirty="0"/>
              <a:t>2. Uwe Brandt – self nomination</a:t>
            </a:r>
          </a:p>
          <a:p>
            <a:r>
              <a:rPr lang="en-CA" dirty="0"/>
              <a:t>3.</a:t>
            </a:r>
          </a:p>
          <a:p>
            <a:r>
              <a:rPr lang="en-CA" dirty="0"/>
              <a:t>4.</a:t>
            </a:r>
          </a:p>
          <a:p>
            <a:r>
              <a:rPr lang="en-CA" dirty="0"/>
              <a:t>5.</a:t>
            </a:r>
          </a:p>
          <a:p>
            <a:r>
              <a:rPr lang="en-CA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70179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45" y="2399198"/>
            <a:ext cx="8596668" cy="1320800"/>
          </a:xfrm>
        </p:spPr>
        <p:txBody>
          <a:bodyPr/>
          <a:lstStyle/>
          <a:p>
            <a:r>
              <a:rPr lang="en-CA" dirty="0"/>
              <a:t>Flowering Rush Update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5" y="194969"/>
            <a:ext cx="3130271" cy="148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84" y="3449824"/>
            <a:ext cx="2478751" cy="329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32" y="4528920"/>
            <a:ext cx="2943915" cy="220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532" y="3853518"/>
            <a:ext cx="3229551" cy="242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1" y="284700"/>
            <a:ext cx="3171748" cy="42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89" y="141452"/>
            <a:ext cx="2874780" cy="215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08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LILSA.ca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5" y="0"/>
            <a:ext cx="51435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F9574E-7984-4C37-967B-57E9B482215C}"/>
              </a:ext>
            </a:extLst>
          </p:cNvPr>
          <p:cNvSpPr txBox="1">
            <a:spLocks/>
          </p:cNvSpPr>
          <p:nvPr/>
        </p:nvSpPr>
        <p:spPr>
          <a:xfrm rot="16200000">
            <a:off x="-807731" y="1911626"/>
            <a:ext cx="410529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54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656167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623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LILSA</vt:lpstr>
      <vt:lpstr>Agenda</vt:lpstr>
      <vt:lpstr>LILSA AGM Minutes from AGM: Aug 2020 Virtual meeting: Aug 15, 2020 at 9:30 AM Participants: 22  </vt:lpstr>
      <vt:lpstr>2020 AGM Minutes Continued</vt:lpstr>
      <vt:lpstr>PowerPoint Presentation</vt:lpstr>
      <vt:lpstr>Financials</vt:lpstr>
      <vt:lpstr>Election – 2 Board Director Position (4 year term) </vt:lpstr>
      <vt:lpstr>Flowering Rush Update</vt:lpstr>
      <vt:lpstr>PowerPoint Presentation</vt:lpstr>
      <vt:lpstr>Questions???</vt:lpstr>
      <vt:lpstr>Land Stewardship Centre Milena McWatt</vt:lpstr>
      <vt:lpstr>Sturgeon River Watershed Alliance Michelle Gordy</vt:lpstr>
      <vt:lpstr>Questions/Discussion   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LILSA</dc:title>
  <dc:creator>Angela Duncan</dc:creator>
  <cp:lastModifiedBy>Candis Scott</cp:lastModifiedBy>
  <cp:revision>41</cp:revision>
  <dcterms:created xsi:type="dcterms:W3CDTF">2020-08-03T17:13:28Z</dcterms:created>
  <dcterms:modified xsi:type="dcterms:W3CDTF">2021-08-25T00:38:07Z</dcterms:modified>
</cp:coreProperties>
</file>