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322" r:id="rId2"/>
    <p:sldId id="334" r:id="rId3"/>
    <p:sldId id="335" r:id="rId4"/>
    <p:sldId id="336" r:id="rId5"/>
    <p:sldId id="337" r:id="rId6"/>
    <p:sldId id="339" r:id="rId7"/>
    <p:sldId id="338" r:id="rId8"/>
    <p:sldId id="267" r:id="rId9"/>
    <p:sldId id="324" r:id="rId10"/>
    <p:sldId id="326" r:id="rId11"/>
    <p:sldId id="262" r:id="rId12"/>
    <p:sldId id="270" r:id="rId13"/>
    <p:sldId id="328" r:id="rId14"/>
    <p:sldId id="333" r:id="rId15"/>
    <p:sldId id="330" r:id="rId16"/>
    <p:sldId id="329" r:id="rId17"/>
  </p:sldIdLst>
  <p:sldSz cx="9144000" cy="5143500" type="screen16x9"/>
  <p:notesSz cx="6858000" cy="9144000"/>
  <p:embeddedFontLst>
    <p:embeddedFont>
      <p:font typeface="Roboto" panose="02000000000000000000" pitchFamily="2" charset="0"/>
      <p:regular r:id="rId19"/>
      <p:bold r:id="rId20"/>
      <p:italic r:id="rId21"/>
      <p:boldItalic r:id="rId22"/>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F1B"/>
    <a:srgbClr val="84C840"/>
    <a:srgbClr val="5B8727"/>
    <a:srgbClr val="006F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969" autoAdjust="0"/>
  </p:normalViewPr>
  <p:slideViewPr>
    <p:cSldViewPr>
      <p:cViewPr varScale="1">
        <p:scale>
          <a:sx n="99" d="100"/>
          <a:sy n="99" d="100"/>
        </p:scale>
        <p:origin x="1116" y="7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43581301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landstewardship.org/ASN/" TargetMode="External"/><Relationship Id="rId3" Type="http://schemas.openxmlformats.org/officeDocument/2006/relationships/hyperlink" Target="http://www.landstewardship.org/green-acreages-guide/" TargetMode="External"/><Relationship Id="rId7" Type="http://schemas.openxmlformats.org/officeDocument/2006/relationships/hyperlink" Target="http://www.landstewardship.org/conservation-easement-regist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landstewardship.org/conservation-lands-registry/" TargetMode="External"/><Relationship Id="rId5" Type="http://schemas.openxmlformats.org/officeDocument/2006/relationships/hyperlink" Target="http://www.landstewardship.org/watershed-stewardship-grant-program/" TargetMode="External"/><Relationship Id="rId4" Type="http://schemas.openxmlformats.org/officeDocument/2006/relationships/hyperlink" Target="http://www.landstewardship.org/green-communities-guid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3447259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Developed especially for acreage, hobby farm and recreational property owners, to help them develop and implement stewardship practices that conserve and protect the valuable natural assets, such as air, land, water and wildlife associated with their properties.</a:t>
            </a:r>
          </a:p>
          <a:p>
            <a:pPr>
              <a:spcBef>
                <a:spcPts val="0"/>
              </a:spcBef>
              <a:buNone/>
            </a:pPr>
            <a:endParaRPr dirty="0"/>
          </a:p>
        </p:txBody>
      </p:sp>
    </p:spTree>
    <p:extLst>
      <p:ext uri="{BB962C8B-B14F-4D97-AF65-F5344CB8AC3E}">
        <p14:creationId xmlns:p14="http://schemas.microsoft.com/office/powerpoint/2010/main" val="270962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t>A comprehensive, self-directed stewardship planning tool and “living document.”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t>Well-organized information on important topics of concern for new and existing acreage owners.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dirty="0"/>
          </a:p>
          <a:p>
            <a:pPr>
              <a:spcBef>
                <a:spcPts val="0"/>
              </a:spcBef>
              <a:buNone/>
            </a:pPr>
            <a:endParaRPr dirty="0"/>
          </a:p>
        </p:txBody>
      </p:sp>
    </p:spTree>
    <p:extLst>
      <p:ext uri="{BB962C8B-B14F-4D97-AF65-F5344CB8AC3E}">
        <p14:creationId xmlns:p14="http://schemas.microsoft.com/office/powerpoint/2010/main" val="451431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Before we jump into the next segment, I first wanted to share this quote with you from an acreage owner who used the Green Acreages guide to prepare a stewardship plan for his property. Steven’s comments echo what we’ve heard from many people over the years – that they want to do the right thing with their acreages and these resources were just what they needed to get them on the right track. </a:t>
            </a:r>
          </a:p>
          <a:p>
            <a:pPr>
              <a:spcBef>
                <a:spcPts val="0"/>
              </a:spcBef>
              <a:buNone/>
            </a:pPr>
            <a:endParaRPr lang="en-US" dirty="0"/>
          </a:p>
          <a:p>
            <a:pPr>
              <a:spcBef>
                <a:spcPts val="0"/>
              </a:spcBef>
              <a:buNone/>
            </a:pPr>
            <a:r>
              <a:rPr lang="en-US" dirty="0"/>
              <a:t>We certainly hope this will be the same for all of you here this evening. </a:t>
            </a:r>
          </a:p>
          <a:p>
            <a:pPr>
              <a:spcBef>
                <a:spcPts val="0"/>
              </a:spcBef>
              <a:buNone/>
            </a:pPr>
            <a:endParaRPr lang="en-US" dirty="0"/>
          </a:p>
          <a:p>
            <a:pPr>
              <a:spcBef>
                <a:spcPts val="0"/>
              </a:spcBef>
              <a:buNone/>
            </a:pPr>
            <a:endParaRPr lang="en-US" dirty="0"/>
          </a:p>
          <a:p>
            <a:pPr>
              <a:spcBef>
                <a:spcPts val="0"/>
              </a:spcBef>
              <a:buNone/>
            </a:pPr>
            <a:r>
              <a:rPr lang="en-US" b="1" dirty="0"/>
              <a:t>THIRD POLL: How many hours per week do you typically spend working on your acreage? </a:t>
            </a:r>
            <a:endParaRPr b="1" dirty="0"/>
          </a:p>
        </p:txBody>
      </p:sp>
    </p:spTree>
    <p:extLst>
      <p:ext uri="{BB962C8B-B14F-4D97-AF65-F5344CB8AC3E}">
        <p14:creationId xmlns:p14="http://schemas.microsoft.com/office/powerpoint/2010/main" val="64622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t>The “newest addition” to the Green Acreages resources = funding for eligible acreage stewardship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dirty="0"/>
          </a:p>
          <a:p>
            <a:pPr lvl="2" rtl="0" fontAlgn="base"/>
            <a:r>
              <a:rPr lang="en-US" sz="1100" b="0" i="0" u="none" strike="noStrike" kern="1200" dirty="0">
                <a:solidFill>
                  <a:schemeClr val="tx1"/>
                </a:solidFill>
                <a:effectLst/>
                <a:latin typeface="+mn-lt"/>
                <a:ea typeface="+mn-ea"/>
                <a:cs typeface="+mn-cs"/>
              </a:rPr>
              <a:t>Notion that yes, we are working 1-1 with property owners, but we also recognize the benefit of a cumulative effort and our support for community stewardship</a:t>
            </a:r>
          </a:p>
          <a:p>
            <a:pPr lvl="3" rtl="0" fontAlgn="base"/>
            <a:endParaRPr lang="en-US" sz="1100" b="0" i="0" u="none" strike="noStrike" kern="1200" dirty="0">
              <a:solidFill>
                <a:schemeClr val="tx1"/>
              </a:solidFill>
              <a:effectLst/>
              <a:latin typeface="+mn-lt"/>
              <a:ea typeface="+mn-ea"/>
              <a:cs typeface="+mn-cs"/>
            </a:endParaRPr>
          </a:p>
          <a:p>
            <a:pPr lvl="2" rtl="0" fontAlgn="base"/>
            <a:r>
              <a:rPr lang="en-US" sz="1100" b="0" i="0" u="none" strike="noStrike" kern="1200" dirty="0">
                <a:solidFill>
                  <a:schemeClr val="tx1"/>
                </a:solidFill>
                <a:effectLst/>
                <a:latin typeface="+mn-lt"/>
                <a:ea typeface="+mn-ea"/>
                <a:cs typeface="+mn-cs"/>
              </a:rPr>
              <a:t>Note how landowners can apply for the funding program (already have the workbook, which is step 1!)</a:t>
            </a:r>
          </a:p>
          <a:p>
            <a:pPr lvl="2" rtl="0" fontAlgn="base"/>
            <a:endParaRPr lang="en-US" sz="1100" b="0" i="0" u="none" strike="noStrike" kern="1200" dirty="0">
              <a:solidFill>
                <a:schemeClr val="tx1"/>
              </a:solidFill>
              <a:effectLst/>
              <a:latin typeface="+mn-lt"/>
              <a:ea typeface="+mn-ea"/>
              <a:cs typeface="+mn-cs"/>
            </a:endParaRPr>
          </a:p>
          <a:p>
            <a:pPr lvl="2" rtl="0" fontAlgn="base"/>
            <a:r>
              <a:rPr lang="en-US" sz="1100" b="0" i="0" u="none" strike="noStrike" kern="1200" dirty="0">
                <a:solidFill>
                  <a:schemeClr val="tx1"/>
                </a:solidFill>
                <a:effectLst/>
                <a:latin typeface="+mn-lt"/>
                <a:ea typeface="+mn-ea"/>
                <a:cs typeface="+mn-cs"/>
              </a:rPr>
              <a:t>Time</a:t>
            </a:r>
            <a:r>
              <a:rPr lang="en-US" sz="1100" b="0" i="0" u="none" strike="noStrike" kern="1200" baseline="0" dirty="0">
                <a:solidFill>
                  <a:schemeClr val="tx1"/>
                </a:solidFill>
                <a:effectLst/>
                <a:latin typeface="+mn-lt"/>
                <a:ea typeface="+mn-ea"/>
                <a:cs typeface="+mn-cs"/>
              </a:rPr>
              <a:t> frame is two years, so projects must be done either this fall or next year</a:t>
            </a:r>
          </a:p>
          <a:p>
            <a:pPr lvl="2" rtl="0" fontAlgn="base"/>
            <a:endParaRPr lang="en-US" sz="1100" b="0" i="0" u="none" strike="noStrike" kern="1200" baseline="0" dirty="0">
              <a:solidFill>
                <a:schemeClr val="tx1"/>
              </a:solidFill>
              <a:effectLst/>
              <a:latin typeface="+mn-lt"/>
              <a:ea typeface="+mn-ea"/>
              <a:cs typeface="+mn-cs"/>
            </a:endParaRPr>
          </a:p>
          <a:p>
            <a:pPr lvl="2" rtl="0" fontAlgn="base"/>
            <a:endParaRPr lang="en-US" sz="1100" b="0" i="0" u="none" strike="noStrike" kern="1200" dirty="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2374095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dirty="0"/>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Projects which enhance natural watershed function</a:t>
            </a:r>
            <a:br>
              <a:rPr lang="en-US" sz="1100" b="0" i="0" kern="1200" dirty="0">
                <a:solidFill>
                  <a:schemeClr val="tx1"/>
                </a:solidFill>
                <a:effectLst/>
                <a:latin typeface="+mn-lt"/>
                <a:ea typeface="+mn-ea"/>
                <a:cs typeface="+mn-cs"/>
              </a:rPr>
            </a:b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Wetland enhancements, such as enhancing riparian and upland vegetation associated with wetlands</a:t>
            </a:r>
            <a:br>
              <a:rPr lang="en-US" sz="1100" b="0" i="0" kern="1200" dirty="0">
                <a:solidFill>
                  <a:schemeClr val="tx1"/>
                </a:solidFill>
                <a:effectLst/>
                <a:latin typeface="+mn-lt"/>
                <a:ea typeface="+mn-ea"/>
                <a:cs typeface="+mn-cs"/>
              </a:rPr>
            </a:b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0" i="0" kern="1200" dirty="0" err="1">
                <a:solidFill>
                  <a:schemeClr val="tx1"/>
                </a:solidFill>
                <a:effectLst/>
                <a:latin typeface="+mn-lt"/>
                <a:ea typeface="+mn-ea"/>
                <a:cs typeface="+mn-cs"/>
              </a:rPr>
              <a:t>Stormwater</a:t>
            </a:r>
            <a:r>
              <a:rPr lang="en-US" sz="1100" b="0" i="0" kern="1200" dirty="0">
                <a:solidFill>
                  <a:schemeClr val="tx1"/>
                </a:solidFill>
                <a:effectLst/>
                <a:latin typeface="+mn-lt"/>
                <a:ea typeface="+mn-ea"/>
                <a:cs typeface="+mn-cs"/>
              </a:rPr>
              <a:t> management, such as erosion controls, planting vegetation, wetland enhancements or construction, hydrologic function enhancement for the watershed (may include planting, contouring, wetland construction), floodplain restoration, low-impact developments (such as rain gardens and </a:t>
            </a:r>
            <a:r>
              <a:rPr lang="en-US" sz="1100" b="0" i="0" kern="1200" dirty="0" err="1">
                <a:solidFill>
                  <a:schemeClr val="tx1"/>
                </a:solidFill>
                <a:effectLst/>
                <a:latin typeface="+mn-lt"/>
                <a:ea typeface="+mn-ea"/>
                <a:cs typeface="+mn-cs"/>
              </a:rPr>
              <a:t>bioswales</a:t>
            </a:r>
            <a:r>
              <a:rPr lang="en-US" sz="1100" b="0" i="0" kern="1200" dirty="0">
                <a:solidFill>
                  <a:schemeClr val="tx1"/>
                </a:solidFill>
                <a:effectLst/>
                <a:latin typeface="+mn-lt"/>
                <a:ea typeface="+mn-ea"/>
                <a:cs typeface="+mn-cs"/>
              </a:rPr>
              <a:t>)</a:t>
            </a:r>
            <a:br>
              <a:rPr lang="en-US" sz="1100" b="0" i="0" kern="1200" dirty="0">
                <a:solidFill>
                  <a:schemeClr val="tx1"/>
                </a:solidFill>
                <a:effectLst/>
                <a:latin typeface="+mn-lt"/>
                <a:ea typeface="+mn-ea"/>
                <a:cs typeface="+mn-cs"/>
              </a:rPr>
            </a:b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Riparian zone enhancements through planting and buffers</a:t>
            </a:r>
            <a:br>
              <a:rPr lang="en-US" sz="1100" b="0" i="0" kern="1200" dirty="0">
                <a:solidFill>
                  <a:schemeClr val="tx1"/>
                </a:solidFill>
                <a:effectLst/>
                <a:latin typeface="+mn-lt"/>
                <a:ea typeface="+mn-ea"/>
                <a:cs typeface="+mn-cs"/>
              </a:rPr>
            </a:b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Shoreline remediation and/or re-naturalization, such as planting native species, reinforcing shoreline through soil bioengineering and other natural methods</a:t>
            </a:r>
            <a:br>
              <a:rPr lang="en-US" sz="1100" b="0" i="0" kern="1200" dirty="0">
                <a:solidFill>
                  <a:schemeClr val="tx1"/>
                </a:solidFill>
                <a:effectLst/>
                <a:latin typeface="+mn-lt"/>
                <a:ea typeface="+mn-ea"/>
                <a:cs typeface="+mn-cs"/>
              </a:rPr>
            </a:b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Erosion reduction measures (e.g., shoreline or riparian naturalization with native plants, establishing a buffer of native plants between landscaped areas and bodies of water, and re-establishment of shorelines through soil bioengineering and other natural methods</a:t>
            </a:r>
            <a:br>
              <a:rPr lang="en-US" sz="1100" b="0" i="0" kern="1200" dirty="0">
                <a:solidFill>
                  <a:schemeClr val="tx1"/>
                </a:solidFill>
                <a:effectLst/>
                <a:latin typeface="+mn-lt"/>
                <a:ea typeface="+mn-ea"/>
                <a:cs typeface="+mn-cs"/>
              </a:rPr>
            </a:b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Exclusion fencing, off-site watering systems and stream crossings (e.g., to keep livestock out of water bodies and away from </a:t>
            </a:r>
            <a:r>
              <a:rPr lang="en-US" sz="1100" b="0" i="0" kern="1200">
                <a:solidFill>
                  <a:schemeClr val="tx1"/>
                </a:solidFill>
                <a:effectLst/>
                <a:latin typeface="+mn-lt"/>
                <a:ea typeface="+mn-ea"/>
                <a:cs typeface="+mn-cs"/>
              </a:rPr>
              <a:t>riparian areas</a:t>
            </a:r>
            <a:br>
              <a:rPr lang="en-US" sz="1100" b="0" i="0" kern="1200">
                <a:solidFill>
                  <a:schemeClr val="tx1"/>
                </a:solidFill>
                <a:effectLst/>
                <a:latin typeface="+mn-lt"/>
                <a:ea typeface="+mn-ea"/>
                <a:cs typeface="+mn-cs"/>
              </a:rPr>
            </a:b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Use of native species in planting initiatives</a:t>
            </a:r>
          </a:p>
          <a:p>
            <a:pPr marL="171450" indent="-171450" fontAlgn="base">
              <a:buFont typeface="Arial" panose="020B0604020202020204" pitchFamily="34" charset="0"/>
              <a:buChar char="•"/>
            </a:pPr>
            <a:endParaRPr lang="en-US" sz="11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endParaRPr lang="en-US" sz="11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100" b="0" i="0" kern="1200" dirty="0">
                <a:solidFill>
                  <a:schemeClr val="tx1"/>
                </a:solidFill>
                <a:effectLst/>
                <a:latin typeface="+mn-lt"/>
                <a:ea typeface="+mn-ea"/>
                <a:cs typeface="+mn-cs"/>
              </a:rPr>
              <a:t>ADD PHOTOS/EXAMPLE</a:t>
            </a:r>
            <a:r>
              <a:rPr lang="en-US" sz="1100" b="0" i="0" kern="1200" baseline="0" dirty="0">
                <a:solidFill>
                  <a:schemeClr val="tx1"/>
                </a:solidFill>
                <a:effectLst/>
                <a:latin typeface="+mn-lt"/>
                <a:ea typeface="+mn-ea"/>
                <a:cs typeface="+mn-cs"/>
              </a:rPr>
              <a:t> PICTURES IF I CAN FIND THEM HERE (waiting on examples/photos from Ken &amp; Krista)</a:t>
            </a:r>
          </a:p>
          <a:p>
            <a:pPr marL="171450" indent="-171450" fontAlgn="base">
              <a:buFont typeface="Arial" panose="020B0604020202020204" pitchFamily="34" charset="0"/>
              <a:buChar char="•"/>
            </a:pPr>
            <a:endParaRPr lang="en-US" sz="11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0" dirty="0">
              <a:effectLst/>
            </a:endParaRPr>
          </a:p>
        </p:txBody>
      </p:sp>
    </p:spTree>
    <p:extLst>
      <p:ext uri="{BB962C8B-B14F-4D97-AF65-F5344CB8AC3E}">
        <p14:creationId xmlns:p14="http://schemas.microsoft.com/office/powerpoint/2010/main" val="2677833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b="0" i="0" kern="1200" dirty="0">
                <a:solidFill>
                  <a:schemeClr val="tx1"/>
                </a:solidFill>
                <a:effectLst/>
                <a:latin typeface="+mn-lt"/>
                <a:ea typeface="+mn-ea"/>
                <a:cs typeface="+mn-cs"/>
              </a:rPr>
              <a:t>Just a reminder, after this workshop we don't just go away and leave you to your own devices. Just like your municipality, Land Stewardship Centre is here to help you on your stewardship journey.</a:t>
            </a:r>
          </a:p>
          <a:p>
            <a:pPr>
              <a:spcBef>
                <a:spcPts val="0"/>
              </a:spcBef>
              <a:buNone/>
            </a:pPr>
            <a:endParaRPr lang="en-US" sz="1100" b="0" i="0" kern="1200" dirty="0">
              <a:solidFill>
                <a:schemeClr val="tx1"/>
              </a:solidFill>
              <a:effectLst/>
              <a:latin typeface="+mn-lt"/>
              <a:ea typeface="+mn-ea"/>
              <a:cs typeface="+mn-cs"/>
            </a:endParaRPr>
          </a:p>
          <a:p>
            <a:pPr>
              <a:spcBef>
                <a:spcPts val="0"/>
              </a:spcBef>
              <a:buNone/>
            </a:pPr>
            <a:r>
              <a:rPr lang="en-US" sz="1100" b="0" i="0" kern="1200" dirty="0">
                <a:solidFill>
                  <a:schemeClr val="tx1"/>
                </a:solidFill>
                <a:effectLst/>
                <a:latin typeface="+mn-lt"/>
                <a:ea typeface="+mn-ea"/>
                <a:cs typeface="+mn-cs"/>
              </a:rPr>
              <a:t>Stay connected with us. Sign up for our e-newsletter – Grassroots News, connect with us on social media and check out our website. </a:t>
            </a:r>
            <a:endParaRPr dirty="0"/>
          </a:p>
        </p:txBody>
      </p:sp>
    </p:spTree>
    <p:extLst>
      <p:ext uri="{BB962C8B-B14F-4D97-AF65-F5344CB8AC3E}">
        <p14:creationId xmlns:p14="http://schemas.microsoft.com/office/powerpoint/2010/main" val="219251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Celebrating our 25</a:t>
            </a:r>
            <a:r>
              <a:rPr lang="en-US" baseline="30000" dirty="0"/>
              <a:t>th</a:t>
            </a:r>
            <a:r>
              <a:rPr lang="en-US" dirty="0"/>
              <a:t> anniversary this  year</a:t>
            </a:r>
          </a:p>
          <a:p>
            <a:pPr>
              <a:spcBef>
                <a:spcPts val="0"/>
              </a:spcBef>
              <a:buNone/>
            </a:pPr>
            <a:r>
              <a:rPr lang="en-US" dirty="0"/>
              <a:t>Registered charity with</a:t>
            </a:r>
            <a:r>
              <a:rPr lang="en-US" baseline="0" dirty="0"/>
              <a:t> a volunteer Board</a:t>
            </a:r>
          </a:p>
          <a:p>
            <a:pPr>
              <a:spcBef>
                <a:spcPts val="0"/>
              </a:spcBef>
              <a:buNone/>
            </a:pPr>
            <a:r>
              <a:rPr lang="en-US" baseline="0" dirty="0"/>
              <a:t>Additional guidance from program advisory committees</a:t>
            </a:r>
          </a:p>
          <a:p>
            <a:pPr>
              <a:spcBef>
                <a:spcPts val="0"/>
              </a:spcBef>
              <a:buNone/>
            </a:pPr>
            <a:r>
              <a:rPr lang="en-US" baseline="0" dirty="0"/>
              <a:t>We have a small group of core staff members working on several initiatives</a:t>
            </a:r>
          </a:p>
          <a:p>
            <a:pPr>
              <a:spcBef>
                <a:spcPts val="0"/>
              </a:spcBef>
              <a:buNone/>
            </a:pPr>
            <a:endParaRPr lang="en-US" baseline="0" dirty="0"/>
          </a:p>
          <a:p>
            <a:pPr>
              <a:spcBef>
                <a:spcPts val="0"/>
              </a:spcBef>
              <a:buNone/>
            </a:pPr>
            <a:endParaRPr lang="en-US" dirty="0"/>
          </a:p>
        </p:txBody>
      </p:sp>
    </p:spTree>
    <p:extLst>
      <p:ext uri="{BB962C8B-B14F-4D97-AF65-F5344CB8AC3E}">
        <p14:creationId xmlns:p14="http://schemas.microsoft.com/office/powerpoint/2010/main" val="360673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61963" indent="0">
              <a:lnSpc>
                <a:spcPct val="100000"/>
              </a:lnSpc>
              <a:spcAft>
                <a:spcPts val="0"/>
              </a:spcAft>
              <a:buFont typeface="Arial" panose="020B0604020202020204" pitchFamily="34" charset="0"/>
              <a:buNone/>
            </a:pPr>
            <a:r>
              <a:rPr lang="en-CA" dirty="0"/>
              <a:t>Engage: </a:t>
            </a:r>
          </a:p>
          <a:p>
            <a:pPr marL="461963" indent="0">
              <a:lnSpc>
                <a:spcPct val="100000"/>
              </a:lnSpc>
              <a:spcAft>
                <a:spcPts val="0"/>
              </a:spcAft>
              <a:buFont typeface="Arial" panose="020B0604020202020204" pitchFamily="34" charset="0"/>
              <a:buNone/>
            </a:pPr>
            <a:r>
              <a:rPr lang="en-CA" dirty="0"/>
              <a:t>Individuals, community groups, partners</a:t>
            </a:r>
            <a:br>
              <a:rPr lang="en-CA" dirty="0"/>
            </a:br>
            <a:endParaRPr lang="en-CA" dirty="0"/>
          </a:p>
          <a:p>
            <a:pPr marL="461963" indent="0">
              <a:lnSpc>
                <a:spcPct val="100000"/>
              </a:lnSpc>
              <a:spcAft>
                <a:spcPts val="0"/>
              </a:spcAft>
              <a:buFont typeface="Arial" panose="020B0604020202020204" pitchFamily="34" charset="0"/>
              <a:buNone/>
            </a:pPr>
            <a:r>
              <a:rPr lang="en-CA" dirty="0"/>
              <a:t>Inform: </a:t>
            </a:r>
          </a:p>
          <a:p>
            <a:pPr marL="461963" indent="0">
              <a:lnSpc>
                <a:spcPct val="100000"/>
              </a:lnSpc>
              <a:spcAft>
                <a:spcPts val="0"/>
              </a:spcAft>
              <a:buFont typeface="Arial" panose="020B0604020202020204" pitchFamily="34" charset="0"/>
              <a:buNone/>
            </a:pPr>
            <a:r>
              <a:rPr lang="en-CA" dirty="0"/>
              <a:t>Partners and relationships</a:t>
            </a:r>
          </a:p>
          <a:p>
            <a:pPr marL="461963" indent="0">
              <a:lnSpc>
                <a:spcPct val="100000"/>
              </a:lnSpc>
              <a:spcAft>
                <a:spcPts val="0"/>
              </a:spcAft>
              <a:buFont typeface="Arial" panose="020B0604020202020204" pitchFamily="34" charset="0"/>
              <a:buNone/>
            </a:pPr>
            <a:endParaRPr lang="en-CA" dirty="0"/>
          </a:p>
          <a:p>
            <a:pPr marL="461963" indent="0">
              <a:lnSpc>
                <a:spcPct val="100000"/>
              </a:lnSpc>
              <a:spcAft>
                <a:spcPts val="0"/>
              </a:spcAft>
              <a:buFont typeface="Arial" panose="020B0604020202020204" pitchFamily="34" charset="0"/>
              <a:buNone/>
            </a:pPr>
            <a:r>
              <a:rPr lang="en-CA" dirty="0"/>
              <a:t>Enable:</a:t>
            </a:r>
          </a:p>
          <a:p>
            <a:pPr marL="461963" indent="0">
              <a:lnSpc>
                <a:spcPct val="100000"/>
              </a:lnSpc>
              <a:spcAft>
                <a:spcPts val="0"/>
              </a:spcAft>
              <a:buFont typeface="Arial" panose="020B0604020202020204" pitchFamily="34" charset="0"/>
              <a:buNone/>
            </a:pPr>
            <a:r>
              <a:rPr lang="en-CA" dirty="0"/>
              <a:t>Programs, resources, tools</a:t>
            </a:r>
          </a:p>
          <a:p>
            <a:pPr>
              <a:spcBef>
                <a:spcPts val="0"/>
              </a:spcBef>
              <a:buNone/>
            </a:pPr>
            <a:endParaRPr dirty="0"/>
          </a:p>
        </p:txBody>
      </p:sp>
    </p:spTree>
    <p:extLst>
      <p:ext uri="{BB962C8B-B14F-4D97-AF65-F5344CB8AC3E}">
        <p14:creationId xmlns:p14="http://schemas.microsoft.com/office/powerpoint/2010/main" val="89215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CA" dirty="0"/>
              <a:t>LSC’s efforts help people: </a:t>
            </a:r>
          </a:p>
          <a:p>
            <a:pPr>
              <a:spcBef>
                <a:spcPts val="0"/>
              </a:spcBef>
              <a:buNone/>
            </a:pPr>
            <a:endParaRPr lang="en-CA" dirty="0"/>
          </a:p>
          <a:p>
            <a:pPr marL="285750" indent="-285750">
              <a:lnSpc>
                <a:spcPct val="100000"/>
              </a:lnSpc>
              <a:spcAft>
                <a:spcPts val="1200"/>
              </a:spcAft>
              <a:buFont typeface="Arial" panose="020B0604020202020204" pitchFamily="34" charset="0"/>
              <a:buChar char="•"/>
            </a:pPr>
            <a:r>
              <a:rPr lang="en-CA" sz="1100" dirty="0"/>
              <a:t>Understand the value of ecosystem services</a:t>
            </a:r>
          </a:p>
          <a:p>
            <a:pPr marL="285750" indent="-285750">
              <a:lnSpc>
                <a:spcPct val="100000"/>
              </a:lnSpc>
              <a:spcAft>
                <a:spcPts val="1200"/>
              </a:spcAft>
              <a:buFont typeface="Arial" panose="020B0604020202020204" pitchFamily="34" charset="0"/>
              <a:buChar char="•"/>
            </a:pPr>
            <a:r>
              <a:rPr lang="en-CA" sz="1100" dirty="0"/>
              <a:t>Recognize important stewardship priorities</a:t>
            </a:r>
          </a:p>
          <a:p>
            <a:pPr marL="285750" indent="-285750">
              <a:lnSpc>
                <a:spcPct val="100000"/>
              </a:lnSpc>
              <a:spcAft>
                <a:spcPts val="1200"/>
              </a:spcAft>
              <a:buFont typeface="Arial" panose="020B0604020202020204" pitchFamily="34" charset="0"/>
              <a:buChar char="•"/>
            </a:pPr>
            <a:r>
              <a:rPr lang="en-CA" sz="1100" dirty="0"/>
              <a:t>Apply key stewardship principles in land and resource use decisions</a:t>
            </a:r>
          </a:p>
          <a:p>
            <a:pPr marL="285750" indent="-285750">
              <a:lnSpc>
                <a:spcPct val="100000"/>
              </a:lnSpc>
              <a:spcAft>
                <a:spcPts val="1200"/>
              </a:spcAft>
              <a:buFont typeface="Arial" panose="020B0604020202020204" pitchFamily="34" charset="0"/>
              <a:buChar char="•"/>
            </a:pPr>
            <a:r>
              <a:rPr lang="en-CA" sz="1100" dirty="0"/>
              <a:t>Learn from those who provide good stewardship examples</a:t>
            </a:r>
          </a:p>
          <a:p>
            <a:pPr marL="285750" indent="-285750">
              <a:lnSpc>
                <a:spcPct val="100000"/>
              </a:lnSpc>
              <a:spcAft>
                <a:spcPts val="1200"/>
              </a:spcAft>
              <a:buFont typeface="Arial" panose="020B0604020202020204" pitchFamily="34" charset="0"/>
              <a:buChar char="•"/>
            </a:pPr>
            <a:endParaRPr lang="en-CA" sz="1100" dirty="0"/>
          </a:p>
          <a:p>
            <a:pPr marL="0" indent="0">
              <a:lnSpc>
                <a:spcPct val="100000"/>
              </a:lnSpc>
              <a:spcAft>
                <a:spcPts val="1200"/>
              </a:spcAft>
              <a:buFont typeface="Arial" panose="020B0604020202020204" pitchFamily="34" charset="0"/>
              <a:buNone/>
            </a:pPr>
            <a:r>
              <a:rPr lang="en-CA" sz="1100" dirty="0"/>
              <a:t>…and directly complement CPAWS and others’ efforts to support local stewardship and advance nature based solutions to mitigate the impacts of climate change. </a:t>
            </a:r>
          </a:p>
          <a:p>
            <a:pPr marL="0" indent="0">
              <a:lnSpc>
                <a:spcPct val="100000"/>
              </a:lnSpc>
              <a:spcAft>
                <a:spcPts val="1200"/>
              </a:spcAft>
              <a:buFont typeface="Arial" panose="020B0604020202020204" pitchFamily="34" charset="0"/>
              <a:buNone/>
            </a:pPr>
            <a:endParaRPr lang="en-CA" sz="1100" dirty="0"/>
          </a:p>
          <a:p>
            <a:pPr marL="0" indent="0">
              <a:lnSpc>
                <a:spcPct val="100000"/>
              </a:lnSpc>
              <a:spcAft>
                <a:spcPts val="1200"/>
              </a:spcAft>
              <a:buFont typeface="Arial" panose="020B0604020202020204" pitchFamily="34" charset="0"/>
              <a:buNone/>
            </a:pPr>
            <a:endParaRPr lang="en-CA" sz="1100" dirty="0"/>
          </a:p>
        </p:txBody>
      </p:sp>
    </p:spTree>
    <p:extLst>
      <p:ext uri="{BB962C8B-B14F-4D97-AF65-F5344CB8AC3E}">
        <p14:creationId xmlns:p14="http://schemas.microsoft.com/office/powerpoint/2010/main" val="46357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Core programs include:</a:t>
            </a:r>
          </a:p>
          <a:p>
            <a:pPr>
              <a:spcBef>
                <a:spcPts val="0"/>
              </a:spcBef>
              <a:buNone/>
            </a:pPr>
            <a:endParaRPr lang="en-US" dirty="0"/>
          </a:p>
          <a:p>
            <a:pPr fontAlgn="base"/>
            <a:r>
              <a:rPr lang="en-US" sz="1100" b="0" i="0" u="sng" kern="1200" dirty="0">
                <a:solidFill>
                  <a:schemeClr val="tx1"/>
                </a:solidFill>
                <a:effectLst/>
                <a:latin typeface="+mn-lt"/>
                <a:ea typeface="+mn-ea"/>
                <a:cs typeface="+mn-cs"/>
                <a:hlinkClick r:id="rId3"/>
              </a:rPr>
              <a:t>Green Acreages </a:t>
            </a:r>
            <a:r>
              <a:rPr lang="en-US" sz="1100" b="0" i="0" u="sng" kern="1200" dirty="0">
                <a:solidFill>
                  <a:schemeClr val="tx1"/>
                </a:solidFill>
                <a:effectLst/>
                <a:latin typeface="+mn-lt"/>
                <a:ea typeface="+mn-ea"/>
                <a:cs typeface="+mn-cs"/>
              </a:rPr>
              <a:t>Program</a:t>
            </a:r>
            <a:endParaRPr lang="en-US" sz="1100" b="0" i="0" kern="1200" dirty="0">
              <a:solidFill>
                <a:schemeClr val="tx1"/>
              </a:solidFill>
              <a:effectLst/>
              <a:latin typeface="+mn-lt"/>
              <a:ea typeface="+mn-ea"/>
              <a:cs typeface="+mn-cs"/>
            </a:endParaRPr>
          </a:p>
          <a:p>
            <a:pPr fontAlgn="base"/>
            <a:r>
              <a:rPr lang="en-US" sz="1100" b="0" i="0" u="sng" kern="1200" dirty="0">
                <a:solidFill>
                  <a:schemeClr val="tx1"/>
                </a:solidFill>
                <a:effectLst/>
                <a:latin typeface="+mn-lt"/>
                <a:ea typeface="+mn-ea"/>
                <a:cs typeface="+mn-cs"/>
                <a:hlinkClick r:id="rId4"/>
              </a:rPr>
              <a:t>Green Communities Guide</a:t>
            </a:r>
            <a:endParaRPr lang="en-US" sz="1100" b="0" i="0" kern="1200" dirty="0">
              <a:solidFill>
                <a:schemeClr val="tx1"/>
              </a:solidFill>
              <a:effectLst/>
              <a:latin typeface="+mn-lt"/>
              <a:ea typeface="+mn-ea"/>
              <a:cs typeface="+mn-cs"/>
            </a:endParaRPr>
          </a:p>
          <a:p>
            <a:pPr fontAlgn="base"/>
            <a:r>
              <a:rPr lang="en-US" sz="1100" b="0" i="0" u="sng" kern="1200" dirty="0">
                <a:solidFill>
                  <a:schemeClr val="tx1"/>
                </a:solidFill>
                <a:effectLst/>
                <a:latin typeface="+mn-lt"/>
                <a:ea typeface="+mn-ea"/>
                <a:cs typeface="+mn-cs"/>
                <a:hlinkClick r:id="rId5"/>
              </a:rPr>
              <a:t>Watershed Stewardship Grant Program</a:t>
            </a:r>
            <a:endParaRPr lang="en-US" sz="1100" b="0" i="0" u="sng" kern="1200" dirty="0">
              <a:solidFill>
                <a:schemeClr val="tx1"/>
              </a:solidFill>
              <a:effectLst/>
              <a:latin typeface="+mn-lt"/>
              <a:ea typeface="+mn-ea"/>
              <a:cs typeface="+mn-cs"/>
            </a:endParaRPr>
          </a:p>
          <a:p>
            <a:pPr fontAlgn="base"/>
            <a:r>
              <a:rPr lang="en-US" sz="1100" b="0" i="0" u="sng" kern="1200" dirty="0">
                <a:solidFill>
                  <a:schemeClr val="tx1"/>
                </a:solidFill>
                <a:effectLst/>
                <a:latin typeface="+mn-lt"/>
                <a:ea typeface="+mn-ea"/>
                <a:cs typeface="+mn-cs"/>
                <a:hlinkClick r:id="rId6"/>
              </a:rPr>
              <a:t>Conservation Land Registry</a:t>
            </a:r>
            <a:endParaRPr lang="en-US" sz="1100" b="0" i="0" u="sng"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u="sng" kern="1200" dirty="0">
                <a:solidFill>
                  <a:schemeClr val="tx1"/>
                </a:solidFill>
                <a:effectLst/>
                <a:latin typeface="+mn-lt"/>
                <a:ea typeface="+mn-ea"/>
                <a:cs typeface="+mn-cs"/>
                <a:hlinkClick r:id="rId7"/>
              </a:rPr>
              <a:t>Conservation Easement Registry</a:t>
            </a:r>
            <a:endParaRPr lang="en-US" sz="11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u="sng" kern="1200" dirty="0">
                <a:solidFill>
                  <a:schemeClr val="tx1"/>
                </a:solidFill>
                <a:effectLst/>
                <a:latin typeface="+mn-lt"/>
                <a:ea typeface="+mn-ea"/>
                <a:cs typeface="+mn-cs"/>
                <a:hlinkClick r:id="rId8"/>
              </a:rPr>
              <a:t>Alberta Stewardship Network</a:t>
            </a:r>
            <a:endParaRPr lang="en-US" sz="1100" b="0" i="0" kern="1200" dirty="0">
              <a:solidFill>
                <a:schemeClr val="tx1"/>
              </a:solidFill>
              <a:effectLst/>
              <a:latin typeface="+mn-lt"/>
              <a:ea typeface="+mn-ea"/>
              <a:cs typeface="+mn-cs"/>
            </a:endParaRPr>
          </a:p>
          <a:p>
            <a:pPr fontAlgn="base"/>
            <a:endParaRPr lang="en-US" sz="1100" b="0" i="0" kern="1200" dirty="0">
              <a:solidFill>
                <a:schemeClr val="tx1"/>
              </a:solidFill>
              <a:effectLst/>
              <a:latin typeface="+mn-lt"/>
              <a:ea typeface="+mn-ea"/>
              <a:cs typeface="+mn-cs"/>
            </a:endParaRPr>
          </a:p>
          <a:p>
            <a:pPr fontAlgn="base"/>
            <a:endParaRPr lang="en-US" sz="1100" b="0" i="0" u="sng" kern="1200" dirty="0">
              <a:solidFill>
                <a:schemeClr val="tx1"/>
              </a:solidFill>
              <a:effectLst/>
              <a:latin typeface="+mn-lt"/>
              <a:ea typeface="+mn-ea"/>
              <a:cs typeface="+mn-cs"/>
            </a:endParaRPr>
          </a:p>
          <a:p>
            <a:pPr fontAlgn="base"/>
            <a:endParaRPr lang="en-US" sz="1100" b="0" i="0" kern="1200" dirty="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293715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261156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After the first</a:t>
            </a:r>
            <a:r>
              <a:rPr lang="en-CA" baseline="0" dirty="0"/>
              <a:t> introductory slides, I will invite each participant to turn on their video and introduce themselves with: name, a brief description of their property, why they were interested in attending the workshop, and whether they have done any improvements to their properties already.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Stewardship: it’s in our name and it’s the foundation of the work we do at LSC.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LSC definition: Our collective responsibility to retain the quality and abundance of our land, air, water and biodiversity, and to manage this natural capital in a way that conserves all of its values, be they environmental, economic, social or cultural.</a:t>
            </a:r>
          </a:p>
          <a:p>
            <a:pPr>
              <a:spcBef>
                <a:spcPts val="0"/>
              </a:spcBef>
              <a:buNone/>
            </a:pPr>
            <a:endParaRPr lang="en-US" dirty="0"/>
          </a:p>
          <a:p>
            <a:pPr>
              <a:spcBef>
                <a:spcPts val="0"/>
              </a:spcBef>
              <a:buNone/>
            </a:pPr>
            <a:r>
              <a:rPr lang="en-US" b="1" baseline="0" dirty="0"/>
              <a:t>FIRST POLL: Do you consider yourself a steward for your acreage? (Yes/No/Don’t Know)</a:t>
            </a:r>
            <a:endParaRPr b="1" dirty="0"/>
          </a:p>
        </p:txBody>
      </p:sp>
    </p:spTree>
    <p:extLst>
      <p:ext uri="{BB962C8B-B14F-4D97-AF65-F5344CB8AC3E}">
        <p14:creationId xmlns:p14="http://schemas.microsoft.com/office/powerpoint/2010/main" val="373369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last Alberta census indicated that rural residential landowners represent 14% of Alberta’s population – a growing proportion of the rural population.</a:t>
            </a:r>
          </a:p>
          <a:p>
            <a:pPr>
              <a:spcBef>
                <a:spcPts val="0"/>
              </a:spcBef>
              <a:buNone/>
            </a:pPr>
            <a:endParaRPr dirty="0"/>
          </a:p>
        </p:txBody>
      </p:sp>
    </p:spTree>
    <p:extLst>
      <p:ext uri="{BB962C8B-B14F-4D97-AF65-F5344CB8AC3E}">
        <p14:creationId xmlns:p14="http://schemas.microsoft.com/office/powerpoint/2010/main" val="3659222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 the number of rural residential landowners increases, they will have a greater impact on the state of Alberta’s soil, water, air and wildlife resources through the cumulative effects of their land management practices.</a:t>
            </a:r>
            <a:endParaRPr lang="en-US" b="1" dirty="0"/>
          </a:p>
          <a:p>
            <a:pPr>
              <a:spcBef>
                <a:spcPts val="0"/>
              </a:spcBef>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solidFill>
                  <a:schemeClr val="tx2"/>
                </a:solidFill>
                <a:latin typeface="Roboto" panose="020B0604020202020204" charset="0"/>
                <a:ea typeface="Roboto" panose="020B0604020202020204" charset="0"/>
                <a:cs typeface="Roboto" panose="020B0604020202020204" charset="0"/>
              </a:rPr>
              <a:t>These landowners want to “do the right thing” for their property but there are very few targeted resources available for them to get the information they need.</a:t>
            </a:r>
            <a:r>
              <a:rPr lang="en-CA" sz="1100" baseline="0" dirty="0">
                <a:solidFill>
                  <a:schemeClr val="tx2"/>
                </a:solidFill>
                <a:latin typeface="Roboto" panose="020B0604020202020204" charset="0"/>
                <a:ea typeface="Roboto" panose="020B0604020202020204" charset="0"/>
                <a:cs typeface="Roboto" panose="020B060402020202020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baseline="0" dirty="0">
              <a:solidFill>
                <a:schemeClr val="tx2"/>
              </a:solidFill>
              <a:latin typeface="Roboto" panose="020B0604020202020204" charset="0"/>
              <a:ea typeface="Roboto" panose="020B0604020202020204" charset="0"/>
              <a:cs typeface="Roboto"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b="1" baseline="0" dirty="0">
                <a:solidFill>
                  <a:schemeClr val="tx2"/>
                </a:solidFill>
                <a:latin typeface="Roboto" panose="020B0604020202020204" charset="0"/>
                <a:ea typeface="Roboto" panose="020B0604020202020204" charset="0"/>
                <a:cs typeface="Roboto" panose="020B0604020202020204" charset="0"/>
              </a:rPr>
              <a:t>SECOND POLL: How many acres is your property? </a:t>
            </a:r>
            <a:endParaRPr lang="en-CA" sz="1100" b="1" dirty="0">
              <a:solidFill>
                <a:schemeClr val="tx2"/>
              </a:solidFill>
            </a:endParaRPr>
          </a:p>
        </p:txBody>
      </p:sp>
    </p:spTree>
    <p:extLst>
      <p:ext uri="{BB962C8B-B14F-4D97-AF65-F5344CB8AC3E}">
        <p14:creationId xmlns:p14="http://schemas.microsoft.com/office/powerpoint/2010/main" val="203120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p:nvPr/>
        </p:nvSpPr>
        <p:spPr>
          <a:xfrm flipH="1">
            <a:off x="8246400" y="4245925"/>
            <a:ext cx="897599" cy="897599"/>
          </a:xfrm>
          <a:prstGeom prst="rtTriangle">
            <a:avLst/>
          </a:prstGeom>
          <a:solidFill>
            <a:schemeClr val="lt1"/>
          </a:solidFill>
          <a:ln>
            <a:noFill/>
          </a:ln>
        </p:spPr>
        <p:txBody>
          <a:bodyPr lIns="91425" tIns="91425" rIns="91425" bIns="91425" anchor="ctr" anchorCtr="0">
            <a:noAutofit/>
          </a:bodyPr>
          <a:lstStyle/>
          <a:p>
            <a:pPr>
              <a:spcBef>
                <a:spcPts val="0"/>
              </a:spcBef>
              <a:buNone/>
            </a:pPr>
            <a:endParaRPr dirty="0"/>
          </a:p>
        </p:txBody>
      </p:sp>
      <p:sp>
        <p:nvSpPr>
          <p:cNvPr id="10" name="Shape 10"/>
          <p:cNvSpPr/>
          <p:nvPr/>
        </p:nvSpPr>
        <p:spPr>
          <a:xfrm flipH="1">
            <a:off x="8246400" y="4245875"/>
            <a:ext cx="897599" cy="897599"/>
          </a:xfrm>
          <a:prstGeom prst="round1Rect">
            <a:avLst>
              <a:gd name="adj" fmla="val 16667"/>
            </a:avLst>
          </a:prstGeom>
          <a:solidFill>
            <a:schemeClr val="lt1">
              <a:alpha val="68080"/>
            </a:schemeClr>
          </a:solidFill>
          <a:ln>
            <a:noFill/>
          </a:ln>
        </p:spPr>
        <p:txBody>
          <a:bodyPr lIns="91425" tIns="91425" rIns="91425" bIns="91425" anchor="ctr" anchorCtr="0">
            <a:noAutofit/>
          </a:bodyPr>
          <a:lstStyle/>
          <a:p>
            <a:pPr>
              <a:spcBef>
                <a:spcPts val="0"/>
              </a:spcBef>
              <a:buNone/>
            </a:pPr>
            <a:endParaRPr dirty="0"/>
          </a:p>
        </p:txBody>
      </p:sp>
      <p:sp>
        <p:nvSpPr>
          <p:cNvPr id="11" name="Shape 11"/>
          <p:cNvSpPr txBox="1">
            <a:spLocks noGrp="1"/>
          </p:cNvSpPr>
          <p:nvPr>
            <p:ph type="ctrTitle"/>
          </p:nvPr>
        </p:nvSpPr>
        <p:spPr>
          <a:xfrm>
            <a:off x="390525" y="1819275"/>
            <a:ext cx="8222100" cy="933599"/>
          </a:xfrm>
          <a:prstGeom prst="rect">
            <a:avLst/>
          </a:prstGeom>
        </p:spPr>
        <p:txBody>
          <a:bodyPr lIns="91425" tIns="91425" rIns="91425" bIns="91425" anchor="b"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12" name="Shape 12"/>
          <p:cNvSpPr txBox="1">
            <a:spLocks noGrp="1"/>
          </p:cNvSpPr>
          <p:nvPr>
            <p:ph type="subTitle" idx="1"/>
          </p:nvPr>
        </p:nvSpPr>
        <p:spPr>
          <a:xfrm>
            <a:off x="390525" y="2789130"/>
            <a:ext cx="8222100" cy="432899"/>
          </a:xfrm>
          <a:prstGeom prst="rect">
            <a:avLst/>
          </a:prstGeom>
        </p:spPr>
        <p:txBody>
          <a:bodyPr lIns="91425" tIns="91425" rIns="91425" bIns="91425" anchor="t" anchorCtr="0"/>
          <a:lstStyle>
            <a:lvl1pPr>
              <a:lnSpc>
                <a:spcPct val="100000"/>
              </a:lnSpc>
              <a:spcBef>
                <a:spcPts val="0"/>
              </a:spcBef>
              <a:spcAft>
                <a:spcPts val="0"/>
              </a:spcAft>
              <a:buClr>
                <a:schemeClr val="lt1"/>
              </a:buClr>
              <a:buNone/>
              <a:defRPr>
                <a:solidFill>
                  <a:schemeClr val="lt1"/>
                </a:solidFill>
              </a:defRPr>
            </a:lvl1pPr>
            <a:lvl2pPr>
              <a:lnSpc>
                <a:spcPct val="100000"/>
              </a:lnSpc>
              <a:spcBef>
                <a:spcPts val="0"/>
              </a:spcBef>
              <a:spcAft>
                <a:spcPts val="0"/>
              </a:spcAft>
              <a:buClr>
                <a:schemeClr val="lt1"/>
              </a:buClr>
              <a:buSzPct val="100000"/>
              <a:buNone/>
              <a:defRPr sz="1800">
                <a:solidFill>
                  <a:schemeClr val="lt1"/>
                </a:solidFill>
              </a:defRPr>
            </a:lvl2pPr>
            <a:lvl3pPr>
              <a:lnSpc>
                <a:spcPct val="100000"/>
              </a:lnSpc>
              <a:spcBef>
                <a:spcPts val="0"/>
              </a:spcBef>
              <a:spcAft>
                <a:spcPts val="0"/>
              </a:spcAft>
              <a:buClr>
                <a:schemeClr val="lt1"/>
              </a:buClr>
              <a:buSzPct val="100000"/>
              <a:buNone/>
              <a:defRPr sz="1800">
                <a:solidFill>
                  <a:schemeClr val="lt1"/>
                </a:solidFill>
              </a:defRPr>
            </a:lvl3pPr>
            <a:lvl4pPr>
              <a:lnSpc>
                <a:spcPct val="100000"/>
              </a:lnSpc>
              <a:spcBef>
                <a:spcPts val="0"/>
              </a:spcBef>
              <a:spcAft>
                <a:spcPts val="0"/>
              </a:spcAft>
              <a:buClr>
                <a:schemeClr val="lt1"/>
              </a:buClr>
              <a:buSzPct val="100000"/>
              <a:buNone/>
              <a:defRPr sz="1800">
                <a:solidFill>
                  <a:schemeClr val="lt1"/>
                </a:solidFill>
              </a:defRPr>
            </a:lvl4pPr>
            <a:lvl5pPr>
              <a:lnSpc>
                <a:spcPct val="100000"/>
              </a:lnSpc>
              <a:spcBef>
                <a:spcPts val="0"/>
              </a:spcBef>
              <a:spcAft>
                <a:spcPts val="0"/>
              </a:spcAft>
              <a:buClr>
                <a:schemeClr val="lt1"/>
              </a:buClr>
              <a:buSzPct val="100000"/>
              <a:buNone/>
              <a:defRPr sz="1800">
                <a:solidFill>
                  <a:schemeClr val="lt1"/>
                </a:solidFill>
              </a:defRPr>
            </a:lvl5pPr>
            <a:lvl6pPr>
              <a:lnSpc>
                <a:spcPct val="100000"/>
              </a:lnSpc>
              <a:spcBef>
                <a:spcPts val="0"/>
              </a:spcBef>
              <a:spcAft>
                <a:spcPts val="0"/>
              </a:spcAft>
              <a:buClr>
                <a:schemeClr val="lt1"/>
              </a:buClr>
              <a:buSzPct val="100000"/>
              <a:buNone/>
              <a:defRPr sz="1800">
                <a:solidFill>
                  <a:schemeClr val="lt1"/>
                </a:solidFill>
              </a:defRPr>
            </a:lvl6pPr>
            <a:lvl7pPr>
              <a:lnSpc>
                <a:spcPct val="100000"/>
              </a:lnSpc>
              <a:spcBef>
                <a:spcPts val="0"/>
              </a:spcBef>
              <a:spcAft>
                <a:spcPts val="0"/>
              </a:spcAft>
              <a:buClr>
                <a:schemeClr val="lt1"/>
              </a:buClr>
              <a:buSzPct val="100000"/>
              <a:buNone/>
              <a:defRPr sz="1800">
                <a:solidFill>
                  <a:schemeClr val="lt1"/>
                </a:solidFill>
              </a:defRPr>
            </a:lvl7pPr>
            <a:lvl8pPr>
              <a:lnSpc>
                <a:spcPct val="100000"/>
              </a:lnSpc>
              <a:spcBef>
                <a:spcPts val="0"/>
              </a:spcBef>
              <a:spcAft>
                <a:spcPts val="0"/>
              </a:spcAft>
              <a:buClr>
                <a:schemeClr val="lt1"/>
              </a:buClr>
              <a:buSzPct val="100000"/>
              <a:buNone/>
              <a:defRPr sz="1800">
                <a:solidFill>
                  <a:schemeClr val="lt1"/>
                </a:solidFill>
              </a:defRPr>
            </a:lvl8pPr>
            <a:lvl9pPr>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3" name="Shape 13"/>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p:nvPr/>
        </p:nvSpPr>
        <p:spPr>
          <a:xfrm rot="10800000" flipH="1">
            <a:off x="0" y="1685999"/>
            <a:ext cx="9144000" cy="3457500"/>
          </a:xfrm>
          <a:prstGeom prst="rect">
            <a:avLst/>
          </a:prstGeom>
          <a:solidFill>
            <a:schemeClr val="accent4"/>
          </a:solidFill>
          <a:ln>
            <a:noFill/>
          </a:ln>
        </p:spPr>
        <p:txBody>
          <a:bodyPr lIns="91425" tIns="91425" rIns="91425" bIns="91425" anchor="ctr" anchorCtr="0">
            <a:noAutofit/>
          </a:bodyPr>
          <a:lstStyle/>
          <a:p>
            <a:pPr>
              <a:spcBef>
                <a:spcPts val="0"/>
              </a:spcBef>
              <a:buNone/>
            </a:pPr>
            <a:endParaRPr dirty="0"/>
          </a:p>
        </p:txBody>
      </p:sp>
      <p:sp>
        <p:nvSpPr>
          <p:cNvPr id="19" name="Shape 1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dirty="0"/>
          </a:p>
        </p:txBody>
      </p:sp>
      <p:sp>
        <p:nvSpPr>
          <p:cNvPr id="20" name="Shape 20"/>
          <p:cNvSpPr txBox="1">
            <a:spLocks noGrp="1"/>
          </p:cNvSpPr>
          <p:nvPr>
            <p:ph type="title"/>
          </p:nvPr>
        </p:nvSpPr>
        <p:spPr>
          <a:xfrm>
            <a:off x="471900" y="738725"/>
            <a:ext cx="8222100" cy="7676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471900" y="1919075"/>
            <a:ext cx="8222100" cy="2710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p:nvPr/>
        </p:nvSpPr>
        <p:spPr>
          <a:xfrm rot="10800000" flipH="1">
            <a:off x="0" y="656399"/>
            <a:ext cx="9144000" cy="4487100"/>
          </a:xfrm>
          <a:prstGeom prst="rect">
            <a:avLst/>
          </a:prstGeom>
          <a:solidFill>
            <a:schemeClr val="accent4"/>
          </a:solidFill>
          <a:ln>
            <a:noFill/>
          </a:ln>
        </p:spPr>
        <p:txBody>
          <a:bodyPr lIns="91425" tIns="91425" rIns="91425" bIns="91425" anchor="ctr" anchorCtr="0">
            <a:noAutofit/>
          </a:bodyPr>
          <a:lstStyle/>
          <a:p>
            <a:pPr>
              <a:spcBef>
                <a:spcPts val="0"/>
              </a:spcBef>
              <a:buNone/>
            </a:pPr>
            <a:endParaRPr dirty="0"/>
          </a:p>
        </p:txBody>
      </p:sp>
      <p:sp>
        <p:nvSpPr>
          <p:cNvPr id="32" name="Shape 3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dirty="0"/>
          </a:p>
        </p:txBody>
      </p:sp>
      <p:sp>
        <p:nvSpPr>
          <p:cNvPr id="33" name="Shape 33"/>
          <p:cNvSpPr txBox="1">
            <a:spLocks noGrp="1"/>
          </p:cNvSpPr>
          <p:nvPr>
            <p:ph type="title"/>
          </p:nvPr>
        </p:nvSpPr>
        <p:spPr>
          <a:xfrm>
            <a:off x="98250" y="16350"/>
            <a:ext cx="8826599" cy="602700"/>
          </a:xfrm>
          <a:prstGeom prst="rect">
            <a:avLst/>
          </a:prstGeom>
        </p:spPr>
        <p:txBody>
          <a:bodyPr lIns="91425" tIns="91425" rIns="91425" bIns="91425" anchor="ctr" anchorCtr="0"/>
          <a:lstStyle>
            <a:lvl1pPr>
              <a:spcBef>
                <a:spcPts val="0"/>
              </a:spcBef>
              <a:buSzPct val="100000"/>
              <a:defRPr sz="1800"/>
            </a:lvl1pPr>
            <a:lvl2pPr>
              <a:spcBef>
                <a:spcPts val="0"/>
              </a:spcBef>
              <a:buSzPct val="100000"/>
              <a:defRPr sz="1800"/>
            </a:lvl2pPr>
            <a:lvl3pPr>
              <a:spcBef>
                <a:spcPts val="0"/>
              </a:spcBef>
              <a:buSzPct val="100000"/>
              <a:defRPr sz="1800"/>
            </a:lvl3pPr>
            <a:lvl4pPr>
              <a:spcBef>
                <a:spcPts val="0"/>
              </a:spcBef>
              <a:buSzPct val="100000"/>
              <a:defRPr sz="1800"/>
            </a:lvl4pPr>
            <a:lvl5pPr>
              <a:spcBef>
                <a:spcPts val="0"/>
              </a:spcBef>
              <a:buSzPct val="100000"/>
              <a:defRPr sz="1800"/>
            </a:lvl5pPr>
            <a:lvl6pPr>
              <a:spcBef>
                <a:spcPts val="0"/>
              </a:spcBef>
              <a:buSzPct val="100000"/>
              <a:defRPr sz="1800"/>
            </a:lvl6pPr>
            <a:lvl7pPr>
              <a:spcBef>
                <a:spcPts val="0"/>
              </a:spcBef>
              <a:buSzPct val="100000"/>
              <a:defRPr sz="1800"/>
            </a:lvl7pPr>
            <a:lvl8pPr>
              <a:spcBef>
                <a:spcPts val="0"/>
              </a:spcBef>
              <a:buSzPct val="100000"/>
              <a:defRPr sz="1800"/>
            </a:lvl8pPr>
            <a:lvl9pPr>
              <a:spcBef>
                <a:spcPts val="0"/>
              </a:spcBef>
              <a:buSzPct val="100000"/>
              <a:defRPr sz="1800"/>
            </a:lvl9pPr>
          </a:lstStyle>
          <a:p>
            <a:endParaRPr/>
          </a:p>
        </p:txBody>
      </p:sp>
      <p:sp>
        <p:nvSpPr>
          <p:cNvPr id="34" name="Shape 34"/>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5"/>
        <p:cNvGrpSpPr/>
        <p:nvPr/>
      </p:nvGrpSpPr>
      <p:grpSpPr>
        <a:xfrm>
          <a:off x="0" y="0"/>
          <a:ext cx="0" cy="0"/>
          <a:chOff x="0" y="0"/>
          <a:chExt cx="0" cy="0"/>
        </a:xfrm>
      </p:grpSpPr>
      <p:sp>
        <p:nvSpPr>
          <p:cNvPr id="36" name="Shape 36"/>
          <p:cNvSpPr txBox="1"/>
          <p:nvPr/>
        </p:nvSpPr>
        <p:spPr>
          <a:xfrm rot="10800000" flipH="1">
            <a:off x="3276600" y="25"/>
            <a:ext cx="5867400" cy="5143499"/>
          </a:xfrm>
          <a:prstGeom prst="rect">
            <a:avLst/>
          </a:prstGeom>
          <a:solidFill>
            <a:schemeClr val="accent4"/>
          </a:solidFill>
          <a:ln>
            <a:noFill/>
          </a:ln>
        </p:spPr>
        <p:txBody>
          <a:bodyPr lIns="91425" tIns="91425" rIns="91425" bIns="91425" anchor="ctr" anchorCtr="0">
            <a:noAutofit/>
          </a:bodyPr>
          <a:lstStyle/>
          <a:p>
            <a:pPr>
              <a:spcBef>
                <a:spcPts val="0"/>
              </a:spcBef>
              <a:buNone/>
            </a:pPr>
            <a:endParaRPr dirty="0"/>
          </a:p>
        </p:txBody>
      </p:sp>
      <p:sp>
        <p:nvSpPr>
          <p:cNvPr id="37" name="Shape 37"/>
          <p:cNvSpPr/>
          <p:nvPr/>
        </p:nvSpPr>
        <p:spPr>
          <a:xfrm rot="-5400000">
            <a:off x="759150"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dirty="0"/>
          </a:p>
        </p:txBody>
      </p:sp>
      <p:sp>
        <p:nvSpPr>
          <p:cNvPr id="38" name="Shape 38"/>
          <p:cNvSpPr txBox="1">
            <a:spLocks noGrp="1"/>
          </p:cNvSpPr>
          <p:nvPr>
            <p:ph type="title"/>
          </p:nvPr>
        </p:nvSpPr>
        <p:spPr>
          <a:xfrm>
            <a:off x="226077" y="357800"/>
            <a:ext cx="2807999" cy="9533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39" name="Shape 39"/>
          <p:cNvSpPr txBox="1">
            <a:spLocks noGrp="1"/>
          </p:cNvSpPr>
          <p:nvPr>
            <p:ph type="body" idx="1"/>
          </p:nvPr>
        </p:nvSpPr>
        <p:spPr>
          <a:xfrm>
            <a:off x="226075" y="1465800"/>
            <a:ext cx="2807999" cy="3163499"/>
          </a:xfrm>
          <a:prstGeom prst="rect">
            <a:avLst/>
          </a:prstGeom>
        </p:spPr>
        <p:txBody>
          <a:bodyPr lIns="91425" tIns="91425" rIns="91425" bIns="91425" anchor="t" anchorCtr="0"/>
          <a:lstStyle>
            <a:lvl1pPr>
              <a:spcBef>
                <a:spcPts val="0"/>
              </a:spcBef>
              <a:buClr>
                <a:schemeClr val="lt1"/>
              </a:buClr>
              <a:buSzPct val="100000"/>
              <a:defRPr sz="1200">
                <a:solidFill>
                  <a:schemeClr val="lt1"/>
                </a:solidFill>
              </a:defRPr>
            </a:lvl1pPr>
            <a:lvl2pPr>
              <a:spcBef>
                <a:spcPts val="0"/>
              </a:spcBef>
              <a:buClr>
                <a:schemeClr val="lt1"/>
              </a:buClr>
              <a:buSzPct val="100000"/>
              <a:defRPr sz="1200">
                <a:solidFill>
                  <a:schemeClr val="lt1"/>
                </a:solidFill>
              </a:defRPr>
            </a:lvl2pPr>
            <a:lvl3pPr>
              <a:spcBef>
                <a:spcPts val="0"/>
              </a:spcBef>
              <a:buClr>
                <a:schemeClr val="lt1"/>
              </a:buClr>
              <a:buSzPct val="100000"/>
              <a:defRPr sz="1200">
                <a:solidFill>
                  <a:schemeClr val="lt1"/>
                </a:solidFill>
              </a:defRPr>
            </a:lvl3pPr>
            <a:lvl4pPr>
              <a:spcBef>
                <a:spcPts val="0"/>
              </a:spcBef>
              <a:buClr>
                <a:schemeClr val="lt1"/>
              </a:buClr>
              <a:buSzPct val="100000"/>
              <a:defRPr sz="1200">
                <a:solidFill>
                  <a:schemeClr val="lt1"/>
                </a:solidFill>
              </a:defRPr>
            </a:lvl4pPr>
            <a:lvl5pPr>
              <a:spcBef>
                <a:spcPts val="0"/>
              </a:spcBef>
              <a:buClr>
                <a:schemeClr val="lt1"/>
              </a:buClr>
              <a:buSzPct val="100000"/>
              <a:defRPr sz="1200">
                <a:solidFill>
                  <a:schemeClr val="lt1"/>
                </a:solidFill>
              </a:defRPr>
            </a:lvl5pPr>
            <a:lvl6pPr>
              <a:spcBef>
                <a:spcPts val="0"/>
              </a:spcBef>
              <a:buClr>
                <a:schemeClr val="lt1"/>
              </a:buClr>
              <a:buSzPct val="100000"/>
              <a:defRPr sz="1200">
                <a:solidFill>
                  <a:schemeClr val="lt1"/>
                </a:solidFill>
              </a:defRPr>
            </a:lvl6pPr>
            <a:lvl7pPr>
              <a:spcBef>
                <a:spcPts val="0"/>
              </a:spcBef>
              <a:buClr>
                <a:schemeClr val="lt1"/>
              </a:buClr>
              <a:buSzPct val="100000"/>
              <a:defRPr sz="1200">
                <a:solidFill>
                  <a:schemeClr val="lt1"/>
                </a:solidFill>
              </a:defRPr>
            </a:lvl7pPr>
            <a:lvl8pPr>
              <a:spcBef>
                <a:spcPts val="0"/>
              </a:spcBef>
              <a:buClr>
                <a:schemeClr val="lt1"/>
              </a:buClr>
              <a:buSzPct val="100000"/>
              <a:defRPr sz="1200">
                <a:solidFill>
                  <a:schemeClr val="lt1"/>
                </a:solidFill>
              </a:defRPr>
            </a:lvl8pPr>
            <a:lvl9pPr>
              <a:spcBef>
                <a:spcPts val="0"/>
              </a:spcBef>
              <a:buClr>
                <a:schemeClr val="lt1"/>
              </a:buClr>
              <a:buSzPct val="100000"/>
              <a:defRPr sz="1200">
                <a:solidFill>
                  <a:schemeClr val="lt1"/>
                </a:solidFill>
              </a:defRPr>
            </a:lvl9pPr>
          </a:lstStyle>
          <a:p>
            <a:endParaRPr/>
          </a:p>
        </p:txBody>
      </p:sp>
      <p:sp>
        <p:nvSpPr>
          <p:cNvPr id="40" name="Shape 40"/>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flipH="1">
            <a:off x="0" y="0"/>
            <a:ext cx="4572000" cy="5143499"/>
          </a:xfrm>
          <a:prstGeom prst="rect">
            <a:avLst/>
          </a:prstGeom>
          <a:solidFill>
            <a:schemeClr val="accent4"/>
          </a:solidFill>
          <a:ln>
            <a:noFill/>
          </a:ln>
        </p:spPr>
        <p:txBody>
          <a:bodyPr lIns="91425" tIns="91425" rIns="91425" bIns="91425" anchor="ctr" anchorCtr="0">
            <a:noAutofit/>
          </a:bodyPr>
          <a:lstStyle/>
          <a:p>
            <a:pPr>
              <a:spcBef>
                <a:spcPts val="0"/>
              </a:spcBef>
              <a:buNone/>
            </a:pPr>
            <a:endParaRPr dirty="0"/>
          </a:p>
        </p:txBody>
      </p:sp>
      <p:sp>
        <p:nvSpPr>
          <p:cNvPr id="46" name="Shape 46"/>
          <p:cNvSpPr/>
          <p:nvPr/>
        </p:nvSpPr>
        <p:spPr>
          <a:xfrm rot="5400000">
            <a:off x="1946424"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dirty="0"/>
          </a:p>
        </p:txBody>
      </p:sp>
      <p:sp>
        <p:nvSpPr>
          <p:cNvPr id="47" name="Shape 47"/>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Clr>
                <a:schemeClr val="dk2"/>
              </a:buClr>
              <a:buSzPct val="100000"/>
              <a:defRPr sz="4200">
                <a:solidFill>
                  <a:schemeClr val="dk2"/>
                </a:solidFill>
              </a:defRPr>
            </a:lvl1pPr>
            <a:lvl2pPr algn="ctr">
              <a:spcBef>
                <a:spcPts val="0"/>
              </a:spcBef>
              <a:buClr>
                <a:schemeClr val="dk2"/>
              </a:buClr>
              <a:buSzPct val="100000"/>
              <a:defRPr sz="4200">
                <a:solidFill>
                  <a:schemeClr val="dk2"/>
                </a:solidFill>
              </a:defRPr>
            </a:lvl2pPr>
            <a:lvl3pPr algn="ctr">
              <a:spcBef>
                <a:spcPts val="0"/>
              </a:spcBef>
              <a:buClr>
                <a:schemeClr val="dk2"/>
              </a:buClr>
              <a:buSzPct val="100000"/>
              <a:defRPr sz="4200">
                <a:solidFill>
                  <a:schemeClr val="dk2"/>
                </a:solidFill>
              </a:defRPr>
            </a:lvl3pPr>
            <a:lvl4pPr algn="ctr">
              <a:spcBef>
                <a:spcPts val="0"/>
              </a:spcBef>
              <a:buClr>
                <a:schemeClr val="dk2"/>
              </a:buClr>
              <a:buSzPct val="100000"/>
              <a:defRPr sz="4200">
                <a:solidFill>
                  <a:schemeClr val="dk2"/>
                </a:solidFill>
              </a:defRPr>
            </a:lvl4pPr>
            <a:lvl5pPr algn="ctr">
              <a:spcBef>
                <a:spcPts val="0"/>
              </a:spcBef>
              <a:buClr>
                <a:schemeClr val="dk2"/>
              </a:buClr>
              <a:buSzPct val="100000"/>
              <a:defRPr sz="4200">
                <a:solidFill>
                  <a:schemeClr val="dk2"/>
                </a:solidFill>
              </a:defRPr>
            </a:lvl5pPr>
            <a:lvl6pPr algn="ctr">
              <a:spcBef>
                <a:spcPts val="0"/>
              </a:spcBef>
              <a:buClr>
                <a:schemeClr val="dk2"/>
              </a:buClr>
              <a:buSzPct val="100000"/>
              <a:defRPr sz="4200">
                <a:solidFill>
                  <a:schemeClr val="dk2"/>
                </a:solidFill>
              </a:defRPr>
            </a:lvl6pPr>
            <a:lvl7pPr algn="ctr">
              <a:spcBef>
                <a:spcPts val="0"/>
              </a:spcBef>
              <a:buClr>
                <a:schemeClr val="dk2"/>
              </a:buClr>
              <a:buSzPct val="100000"/>
              <a:defRPr sz="4200">
                <a:solidFill>
                  <a:schemeClr val="dk2"/>
                </a:solidFill>
              </a:defRPr>
            </a:lvl7pPr>
            <a:lvl8pPr algn="ctr">
              <a:spcBef>
                <a:spcPts val="0"/>
              </a:spcBef>
              <a:buClr>
                <a:schemeClr val="dk2"/>
              </a:buClr>
              <a:buSzPct val="100000"/>
              <a:defRPr sz="4200">
                <a:solidFill>
                  <a:schemeClr val="dk2"/>
                </a:solidFill>
              </a:defRPr>
            </a:lvl8pPr>
            <a:lvl9pPr algn="ctr">
              <a:spcBef>
                <a:spcPts val="0"/>
              </a:spcBef>
              <a:buClr>
                <a:schemeClr val="dk2"/>
              </a:buClr>
              <a:buSzPct val="100000"/>
              <a:defRPr sz="4200">
                <a:solidFill>
                  <a:schemeClr val="dk2"/>
                </a:solidFill>
              </a:defRPr>
            </a:lvl9pPr>
          </a:lstStyle>
          <a:p>
            <a:endParaRPr/>
          </a:p>
        </p:txBody>
      </p:sp>
      <p:sp>
        <p:nvSpPr>
          <p:cNvPr id="48" name="Shape 48"/>
          <p:cNvSpPr txBox="1">
            <a:spLocks noGrp="1"/>
          </p:cNvSpPr>
          <p:nvPr>
            <p:ph type="subTitle" idx="1"/>
          </p:nvPr>
        </p:nvSpPr>
        <p:spPr>
          <a:xfrm>
            <a:off x="265500" y="2779466"/>
            <a:ext cx="4045199" cy="12351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49" name="Shape 49"/>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a:endParaRPr/>
          </a:p>
        </p:txBody>
      </p:sp>
      <p:sp>
        <p:nvSpPr>
          <p:cNvPr id="50" name="Shape 50"/>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75500" y="1258525"/>
            <a:ext cx="8222100" cy="1963500"/>
          </a:xfrm>
          <a:prstGeom prst="rect">
            <a:avLst/>
          </a:prstGeom>
        </p:spPr>
        <p:txBody>
          <a:bodyPr lIns="91425" tIns="91425" rIns="91425" bIns="91425" anchor="b" anchorCtr="0"/>
          <a:lstStyle>
            <a:lvl1pPr algn="ctr">
              <a:spcBef>
                <a:spcPts val="0"/>
              </a:spcBef>
              <a:buClr>
                <a:schemeClr val="dk2"/>
              </a:buClr>
              <a:buSzPct val="100000"/>
              <a:defRPr sz="12000">
                <a:solidFill>
                  <a:schemeClr val="dk2"/>
                </a:solidFill>
              </a:defRPr>
            </a:lvl1pPr>
            <a:lvl2pPr algn="ctr">
              <a:spcBef>
                <a:spcPts val="0"/>
              </a:spcBef>
              <a:buClr>
                <a:schemeClr val="dk2"/>
              </a:buClr>
              <a:buSzPct val="100000"/>
              <a:defRPr sz="12000">
                <a:solidFill>
                  <a:schemeClr val="dk2"/>
                </a:solidFill>
              </a:defRPr>
            </a:lvl2pPr>
            <a:lvl3pPr algn="ctr">
              <a:spcBef>
                <a:spcPts val="0"/>
              </a:spcBef>
              <a:buClr>
                <a:schemeClr val="dk2"/>
              </a:buClr>
              <a:buSzPct val="100000"/>
              <a:defRPr sz="12000">
                <a:solidFill>
                  <a:schemeClr val="dk2"/>
                </a:solidFill>
              </a:defRPr>
            </a:lvl3pPr>
            <a:lvl4pPr algn="ctr">
              <a:spcBef>
                <a:spcPts val="0"/>
              </a:spcBef>
              <a:buClr>
                <a:schemeClr val="dk2"/>
              </a:buClr>
              <a:buSzPct val="100000"/>
              <a:defRPr sz="12000">
                <a:solidFill>
                  <a:schemeClr val="dk2"/>
                </a:solidFill>
              </a:defRPr>
            </a:lvl4pPr>
            <a:lvl5pPr algn="ctr">
              <a:spcBef>
                <a:spcPts val="0"/>
              </a:spcBef>
              <a:buClr>
                <a:schemeClr val="dk2"/>
              </a:buClr>
              <a:buSzPct val="100000"/>
              <a:defRPr sz="12000">
                <a:solidFill>
                  <a:schemeClr val="dk2"/>
                </a:solidFill>
              </a:defRPr>
            </a:lvl5pPr>
            <a:lvl6pPr algn="ctr">
              <a:spcBef>
                <a:spcPts val="0"/>
              </a:spcBef>
              <a:buClr>
                <a:schemeClr val="dk2"/>
              </a:buClr>
              <a:buSzPct val="100000"/>
              <a:defRPr sz="12000">
                <a:solidFill>
                  <a:schemeClr val="dk2"/>
                </a:solidFill>
              </a:defRPr>
            </a:lvl6pPr>
            <a:lvl7pPr algn="ctr">
              <a:spcBef>
                <a:spcPts val="0"/>
              </a:spcBef>
              <a:buClr>
                <a:schemeClr val="dk2"/>
              </a:buClr>
              <a:buSzPct val="100000"/>
              <a:defRPr sz="12000">
                <a:solidFill>
                  <a:schemeClr val="dk2"/>
                </a:solidFill>
              </a:defRPr>
            </a:lvl7pPr>
            <a:lvl8pPr algn="ctr">
              <a:spcBef>
                <a:spcPts val="0"/>
              </a:spcBef>
              <a:buClr>
                <a:schemeClr val="dk2"/>
              </a:buClr>
              <a:buSzPct val="100000"/>
              <a:defRPr sz="12000">
                <a:solidFill>
                  <a:schemeClr val="dk2"/>
                </a:solidFill>
              </a:defRPr>
            </a:lvl8pPr>
            <a:lvl9pPr algn="ctr">
              <a:spcBef>
                <a:spcPts val="0"/>
              </a:spcBef>
              <a:buClr>
                <a:schemeClr val="dk2"/>
              </a:buClr>
              <a:buSzPct val="100000"/>
              <a:defRPr sz="12000">
                <a:solidFill>
                  <a:schemeClr val="dk2"/>
                </a:solidFill>
              </a:defRPr>
            </a:lvl9pPr>
          </a:lstStyle>
          <a:p>
            <a:endParaRPr/>
          </a:p>
        </p:txBody>
      </p:sp>
      <p:sp>
        <p:nvSpPr>
          <p:cNvPr id="58" name="Shape 58"/>
          <p:cNvSpPr txBox="1">
            <a:spLocks noGrp="1"/>
          </p:cNvSpPr>
          <p:nvPr>
            <p:ph type="body" idx="1"/>
          </p:nvPr>
        </p:nvSpPr>
        <p:spPr>
          <a:xfrm>
            <a:off x="475500" y="3304625"/>
            <a:ext cx="8222100"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9" name="Shape 59"/>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929124617"/>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p:nvPr/>
        </p:nvSpPr>
        <p:spPr>
          <a:xfrm rot="10800000" flipH="1">
            <a:off x="0" y="1685999"/>
            <a:ext cx="9144000" cy="3457500"/>
          </a:xfrm>
          <a:prstGeom prst="rect">
            <a:avLst/>
          </a:prstGeom>
          <a:solidFill>
            <a:schemeClr val="accent4"/>
          </a:solidFill>
          <a:ln>
            <a:noFill/>
          </a:ln>
        </p:spPr>
        <p:txBody>
          <a:bodyPr lIns="91425" tIns="91425" rIns="91425" bIns="91425" anchor="ctr" anchorCtr="0">
            <a:noAutofit/>
          </a:bodyPr>
          <a:lstStyle/>
          <a:p>
            <a:pPr>
              <a:spcBef>
                <a:spcPts val="0"/>
              </a:spcBef>
              <a:buNone/>
            </a:pPr>
            <a:endParaRPr dirty="0"/>
          </a:p>
        </p:txBody>
      </p:sp>
      <p:sp>
        <p:nvSpPr>
          <p:cNvPr id="25" name="Shape 2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a:spcBef>
                <a:spcPts val="0"/>
              </a:spcBef>
              <a:buNone/>
            </a:pPr>
            <a:endParaRPr dirty="0"/>
          </a:p>
        </p:txBody>
      </p:sp>
      <p:sp>
        <p:nvSpPr>
          <p:cNvPr id="26" name="Shape 26"/>
          <p:cNvSpPr txBox="1">
            <a:spLocks noGrp="1"/>
          </p:cNvSpPr>
          <p:nvPr>
            <p:ph type="title"/>
          </p:nvPr>
        </p:nvSpPr>
        <p:spPr>
          <a:xfrm>
            <a:off x="471900" y="738725"/>
            <a:ext cx="8222100" cy="7676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7" name="Shape 27"/>
          <p:cNvSpPr txBox="1">
            <a:spLocks noGrp="1"/>
          </p:cNvSpPr>
          <p:nvPr>
            <p:ph type="body" idx="1"/>
          </p:nvPr>
        </p:nvSpPr>
        <p:spPr>
          <a:xfrm>
            <a:off x="471900" y="1919075"/>
            <a:ext cx="3999899" cy="27102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8" name="Shape 28"/>
          <p:cNvSpPr txBox="1">
            <a:spLocks noGrp="1"/>
          </p:cNvSpPr>
          <p:nvPr>
            <p:ph type="body" idx="2"/>
          </p:nvPr>
        </p:nvSpPr>
        <p:spPr>
          <a:xfrm>
            <a:off x="4694250" y="1919075"/>
            <a:ext cx="3999899" cy="27102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9" name="Shape 29"/>
          <p:cNvSpPr txBox="1">
            <a:spLocks noGrp="1"/>
          </p:cNvSpPr>
          <p:nvPr>
            <p:ph type="sldNum" idx="12"/>
          </p:nvPr>
        </p:nvSpPr>
        <p:spPr>
          <a:xfrm>
            <a:off x="8523541" y="4695623"/>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128882336"/>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71900" y="738725"/>
            <a:ext cx="8222100" cy="767699"/>
          </a:xfrm>
          <a:prstGeom prst="rect">
            <a:avLst/>
          </a:prstGeom>
          <a:noFill/>
          <a:ln>
            <a:noFill/>
          </a:ln>
        </p:spPr>
        <p:txBody>
          <a:bodyPr lIns="91425" tIns="91425" rIns="91425" bIns="91425" anchor="b" anchorCtr="0"/>
          <a:lstStyle>
            <a:lvl1pPr>
              <a:spcBef>
                <a:spcPts val="0"/>
              </a:spcBef>
              <a:buClr>
                <a:schemeClr val="lt1"/>
              </a:buClr>
              <a:buSzPct val="100000"/>
              <a:buFont typeface="Roboto"/>
              <a:buNone/>
              <a:defRPr sz="3200">
                <a:solidFill>
                  <a:schemeClr val="lt1"/>
                </a:solidFill>
                <a:latin typeface="Roboto"/>
                <a:ea typeface="Roboto"/>
                <a:cs typeface="Roboto"/>
                <a:sym typeface="Roboto"/>
              </a:defRPr>
            </a:lvl1pPr>
            <a:lvl2pPr>
              <a:spcBef>
                <a:spcPts val="0"/>
              </a:spcBef>
              <a:buClr>
                <a:schemeClr val="lt1"/>
              </a:buClr>
              <a:buSzPct val="100000"/>
              <a:buFont typeface="Roboto"/>
              <a:buNone/>
              <a:defRPr sz="3200">
                <a:solidFill>
                  <a:schemeClr val="lt1"/>
                </a:solidFill>
                <a:latin typeface="Roboto"/>
                <a:ea typeface="Roboto"/>
                <a:cs typeface="Roboto"/>
                <a:sym typeface="Roboto"/>
              </a:defRPr>
            </a:lvl2pPr>
            <a:lvl3pPr>
              <a:spcBef>
                <a:spcPts val="0"/>
              </a:spcBef>
              <a:buClr>
                <a:schemeClr val="lt1"/>
              </a:buClr>
              <a:buSzPct val="100000"/>
              <a:buFont typeface="Roboto"/>
              <a:buNone/>
              <a:defRPr sz="3200">
                <a:solidFill>
                  <a:schemeClr val="lt1"/>
                </a:solidFill>
                <a:latin typeface="Roboto"/>
                <a:ea typeface="Roboto"/>
                <a:cs typeface="Roboto"/>
                <a:sym typeface="Roboto"/>
              </a:defRPr>
            </a:lvl3pPr>
            <a:lvl4pPr>
              <a:spcBef>
                <a:spcPts val="0"/>
              </a:spcBef>
              <a:buClr>
                <a:schemeClr val="lt1"/>
              </a:buClr>
              <a:buSzPct val="100000"/>
              <a:buFont typeface="Roboto"/>
              <a:buNone/>
              <a:defRPr sz="3200">
                <a:solidFill>
                  <a:schemeClr val="lt1"/>
                </a:solidFill>
                <a:latin typeface="Roboto"/>
                <a:ea typeface="Roboto"/>
                <a:cs typeface="Roboto"/>
                <a:sym typeface="Roboto"/>
              </a:defRPr>
            </a:lvl4pPr>
            <a:lvl5pPr>
              <a:spcBef>
                <a:spcPts val="0"/>
              </a:spcBef>
              <a:buClr>
                <a:schemeClr val="lt1"/>
              </a:buClr>
              <a:buSzPct val="100000"/>
              <a:buFont typeface="Roboto"/>
              <a:buNone/>
              <a:defRPr sz="3200">
                <a:solidFill>
                  <a:schemeClr val="lt1"/>
                </a:solidFill>
                <a:latin typeface="Roboto"/>
                <a:ea typeface="Roboto"/>
                <a:cs typeface="Roboto"/>
                <a:sym typeface="Roboto"/>
              </a:defRPr>
            </a:lvl5pPr>
            <a:lvl6pPr>
              <a:spcBef>
                <a:spcPts val="0"/>
              </a:spcBef>
              <a:buClr>
                <a:schemeClr val="lt1"/>
              </a:buClr>
              <a:buSzPct val="100000"/>
              <a:buFont typeface="Roboto"/>
              <a:buNone/>
              <a:defRPr sz="3200">
                <a:solidFill>
                  <a:schemeClr val="lt1"/>
                </a:solidFill>
                <a:latin typeface="Roboto"/>
                <a:ea typeface="Roboto"/>
                <a:cs typeface="Roboto"/>
                <a:sym typeface="Roboto"/>
              </a:defRPr>
            </a:lvl6pPr>
            <a:lvl7pPr>
              <a:spcBef>
                <a:spcPts val="0"/>
              </a:spcBef>
              <a:buClr>
                <a:schemeClr val="lt1"/>
              </a:buClr>
              <a:buSzPct val="100000"/>
              <a:buFont typeface="Roboto"/>
              <a:buNone/>
              <a:defRPr sz="3200">
                <a:solidFill>
                  <a:schemeClr val="lt1"/>
                </a:solidFill>
                <a:latin typeface="Roboto"/>
                <a:ea typeface="Roboto"/>
                <a:cs typeface="Roboto"/>
                <a:sym typeface="Roboto"/>
              </a:defRPr>
            </a:lvl7pPr>
            <a:lvl8pPr>
              <a:spcBef>
                <a:spcPts val="0"/>
              </a:spcBef>
              <a:buClr>
                <a:schemeClr val="lt1"/>
              </a:buClr>
              <a:buSzPct val="100000"/>
              <a:buFont typeface="Roboto"/>
              <a:buNone/>
              <a:defRPr sz="3200">
                <a:solidFill>
                  <a:schemeClr val="lt1"/>
                </a:solidFill>
                <a:latin typeface="Roboto"/>
                <a:ea typeface="Roboto"/>
                <a:cs typeface="Roboto"/>
                <a:sym typeface="Roboto"/>
              </a:defRPr>
            </a:lvl8pPr>
            <a:lvl9pPr>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6" name="Shape 6"/>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a:endParaRPr/>
          </a:p>
        </p:txBody>
      </p:sp>
      <p:sp>
        <p:nvSpPr>
          <p:cNvPr id="7" name="Shape 7"/>
          <p:cNvSpPr txBox="1">
            <a:spLocks noGrp="1"/>
          </p:cNvSpPr>
          <p:nvPr>
            <p:ph type="sldNum" idx="12"/>
          </p:nvPr>
        </p:nvSpPr>
        <p:spPr>
          <a:xfrm>
            <a:off x="8523541" y="4695623"/>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7" r:id="rId6"/>
    <p:sldLayoutId id="2147483660" r:id="rId7"/>
    <p:sldLayoutId id="2147483661" r:id="rId8"/>
  </p:sldLayoutIdLst>
  <mc:AlternateContent xmlns:mc="http://schemas.openxmlformats.org/markup-compatibility/2006" xmlns:p14="http://schemas.microsoft.com/office/powerpoint/2010/main">
    <mc:Choice Requires="p14">
      <p:transition p14:dur="10" advTm="7000"/>
    </mc:Choice>
    <mc:Fallback xmlns="">
      <p:transition advTm="7000"/>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www.example.co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hyperlink" Target="mailto:milena@landstewardship.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23950"/>
            <a:ext cx="8092985" cy="2768919"/>
          </a:xfrm>
          <a:prstGeom prst="rect">
            <a:avLst/>
          </a:prstGeom>
        </p:spPr>
      </p:pic>
    </p:spTree>
    <p:extLst>
      <p:ext uri="{BB962C8B-B14F-4D97-AF65-F5344CB8AC3E}">
        <p14:creationId xmlns:p14="http://schemas.microsoft.com/office/powerpoint/2010/main" val="3779857677"/>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4C840"/>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Green Acreages: Resources</a:t>
            </a:r>
          </a:p>
        </p:txBody>
      </p:sp>
      <p:sp>
        <p:nvSpPr>
          <p:cNvPr id="75" name="Shape 75"/>
          <p:cNvSpPr txBox="1">
            <a:spLocks noGrp="1"/>
          </p:cNvSpPr>
          <p:nvPr>
            <p:ph type="body" idx="1"/>
          </p:nvPr>
        </p:nvSpPr>
        <p:spPr>
          <a:xfrm>
            <a:off x="475488" y="1920240"/>
            <a:ext cx="8313000" cy="2100475"/>
          </a:xfrm>
          <a:prstGeom prst="rect">
            <a:avLst/>
          </a:prstGeom>
        </p:spPr>
        <p:txBody>
          <a:bodyPr lIns="91425" tIns="91425" rIns="91425" bIns="91425" anchor="t" anchorCtr="0">
            <a:noAutofit/>
          </a:bodyPr>
          <a:lstStyle/>
          <a:p>
            <a:pPr marL="285750" indent="-285750">
              <a:buFont typeface="Arial" panose="020B0604020202020204" pitchFamily="34" charset="0"/>
              <a:buChar char="•"/>
            </a:pPr>
            <a:r>
              <a:rPr lang="en-CA" dirty="0"/>
              <a:t>For acreage, hobby farm and recreational property owners</a:t>
            </a:r>
          </a:p>
          <a:p>
            <a:pPr marL="285750" indent="-285750">
              <a:buFont typeface="Arial" panose="020B0604020202020204" pitchFamily="34" charset="0"/>
              <a:buChar char="•"/>
            </a:pPr>
            <a:r>
              <a:rPr lang="en-CA" dirty="0"/>
              <a:t>Develop and implement stewardship practices </a:t>
            </a:r>
          </a:p>
          <a:p>
            <a:pPr marL="285750" indent="-285750">
              <a:buFont typeface="Arial" panose="020B0604020202020204" pitchFamily="34" charset="0"/>
              <a:buChar char="•"/>
            </a:pPr>
            <a:r>
              <a:rPr lang="en-CA" dirty="0"/>
              <a:t>Conserve and protect the valuable natural assets, such as air, land, water and wildlife</a:t>
            </a:r>
          </a:p>
          <a:p>
            <a:pPr marL="285750" indent="-285750">
              <a:buFont typeface="Arial" panose="020B0604020202020204" pitchFamily="34" charset="0"/>
              <a:buChar char="•"/>
            </a:pPr>
            <a:r>
              <a:rPr lang="en-CA" dirty="0"/>
              <a:t>Make properties more resilient to climate hazards through best management practices</a:t>
            </a:r>
          </a:p>
          <a:p>
            <a:endParaRPr lang="en-CA" dirty="0"/>
          </a:p>
        </p:txBody>
      </p:sp>
    </p:spTree>
    <p:extLst>
      <p:ext uri="{BB962C8B-B14F-4D97-AF65-F5344CB8AC3E}">
        <p14:creationId xmlns:p14="http://schemas.microsoft.com/office/powerpoint/2010/main" val="2873608505"/>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5F1B"/>
        </a:solidFill>
        <a:effectLst/>
      </p:bgPr>
    </p:bg>
    <p:spTree>
      <p:nvGrpSpPr>
        <p:cNvPr id="1" name="Shape 98"/>
        <p:cNvGrpSpPr/>
        <p:nvPr/>
      </p:nvGrpSpPr>
      <p:grpSpPr>
        <a:xfrm>
          <a:off x="0" y="0"/>
          <a:ext cx="0" cy="0"/>
          <a:chOff x="0" y="0"/>
          <a:chExt cx="0" cy="0"/>
        </a:xfrm>
      </p:grpSpPr>
      <p:pic>
        <p:nvPicPr>
          <p:cNvPr id="101" name="Shape 101"/>
          <p:cNvPicPr preferRelativeResize="0"/>
          <p:nvPr/>
        </p:nvPicPr>
        <p:blipFill>
          <a:blip r:embed="rId3"/>
          <a:srcRect/>
          <a:stretch/>
        </p:blipFill>
        <p:spPr>
          <a:xfrm>
            <a:off x="5355300" y="1069052"/>
            <a:ext cx="3005394" cy="3005394"/>
          </a:xfrm>
          <a:prstGeom prst="rect">
            <a:avLst/>
          </a:prstGeom>
          <a:noFill/>
          <a:ln>
            <a:noFill/>
          </a:ln>
        </p:spPr>
      </p:pic>
      <p:sp>
        <p:nvSpPr>
          <p:cNvPr id="12" name="Shape 99">
            <a:extLst>
              <a:ext uri="{FF2B5EF4-FFF2-40B4-BE49-F238E27FC236}">
                <a16:creationId xmlns:a16="http://schemas.microsoft.com/office/drawing/2014/main" id="{7D188490-85BB-49BB-8480-EE482CD0DE81}"/>
              </a:ext>
            </a:extLst>
          </p:cNvPr>
          <p:cNvSpPr txBox="1">
            <a:spLocks noGrp="1"/>
          </p:cNvSpPr>
          <p:nvPr>
            <p:ph type="title"/>
          </p:nvPr>
        </p:nvSpPr>
        <p:spPr>
          <a:xfrm>
            <a:off x="265500" y="1233175"/>
            <a:ext cx="4045199" cy="1482300"/>
          </a:xfrm>
          <a:prstGeom prst="rect">
            <a:avLst/>
          </a:prstGeom>
        </p:spPr>
        <p:txBody>
          <a:bodyPr lIns="91425" tIns="91425" rIns="91425" bIns="91425" anchor="b" anchorCtr="0">
            <a:noAutofit/>
          </a:bodyPr>
          <a:lstStyle/>
          <a:p>
            <a:pPr>
              <a:spcBef>
                <a:spcPts val="0"/>
              </a:spcBef>
              <a:buNone/>
            </a:pPr>
            <a:r>
              <a:rPr lang="en" sz="6000" dirty="0"/>
              <a:t>The Workbook</a:t>
            </a:r>
          </a:p>
        </p:txBody>
      </p:sp>
      <p:sp>
        <p:nvSpPr>
          <p:cNvPr id="13" name="Shape 100">
            <a:extLst>
              <a:ext uri="{FF2B5EF4-FFF2-40B4-BE49-F238E27FC236}">
                <a16:creationId xmlns:a16="http://schemas.microsoft.com/office/drawing/2014/main" id="{1FA99A24-BAC0-4321-9AB8-7BD7D77A5502}"/>
              </a:ext>
            </a:extLst>
          </p:cNvPr>
          <p:cNvSpPr txBox="1">
            <a:spLocks noGrp="1"/>
          </p:cNvSpPr>
          <p:nvPr>
            <p:ph type="subTitle" idx="1"/>
          </p:nvPr>
        </p:nvSpPr>
        <p:spPr>
          <a:xfrm>
            <a:off x="265500" y="2779466"/>
            <a:ext cx="4045199" cy="1925884"/>
          </a:xfrm>
          <a:prstGeom prst="rect">
            <a:avLst/>
          </a:prstGeom>
        </p:spPr>
        <p:txBody>
          <a:bodyPr lIns="91425" tIns="91425" rIns="91425" bIns="91425" anchor="t" anchorCtr="0">
            <a:noAutofit/>
          </a:bodyPr>
          <a:lstStyle/>
          <a:p>
            <a:r>
              <a:rPr lang="en-CA" sz="1400" dirty="0"/>
              <a:t>A comprehensive, self-directed stewardship planning tool and “living document.”</a:t>
            </a:r>
          </a:p>
        </p:txBody>
      </p:sp>
    </p:spTree>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idx="4294967295"/>
          </p:nvPr>
        </p:nvSpPr>
        <p:spPr>
          <a:xfrm>
            <a:off x="773113" y="1663700"/>
            <a:ext cx="7597775" cy="762000"/>
          </a:xfrm>
          <a:prstGeom prst="rect">
            <a:avLst/>
          </a:prstGeom>
          <a:noFill/>
          <a:ln>
            <a:noFill/>
          </a:ln>
        </p:spPr>
        <p:txBody>
          <a:bodyPr lIns="91425" tIns="91425" rIns="91425" bIns="91425" anchor="ctr" anchorCtr="0">
            <a:noAutofit/>
          </a:bodyPr>
          <a:lstStyle/>
          <a:p>
            <a:pPr lvl="0" algn="ctr"/>
            <a:r>
              <a:rPr lang="en-CA" dirty="0">
                <a:solidFill>
                  <a:schemeClr val="lt2"/>
                </a:solidFill>
              </a:rPr>
              <a:t>“Living in the country is something I have always wanted. I want to be an environmentally conscious landowner and the Green Acreages Guide helped me get a good start.”</a:t>
            </a:r>
            <a:endParaRPr lang="en" dirty="0">
              <a:solidFill>
                <a:schemeClr val="lt2"/>
              </a:solidFill>
            </a:endParaRPr>
          </a:p>
        </p:txBody>
      </p:sp>
      <p:sp>
        <p:nvSpPr>
          <p:cNvPr id="108" name="Shape 108"/>
          <p:cNvSpPr txBox="1">
            <a:spLocks noGrp="1"/>
          </p:cNvSpPr>
          <p:nvPr>
            <p:ph type="body" idx="4294967295"/>
          </p:nvPr>
        </p:nvSpPr>
        <p:spPr>
          <a:xfrm>
            <a:off x="773113" y="3957638"/>
            <a:ext cx="7597775" cy="519112"/>
          </a:xfrm>
          <a:prstGeom prst="rect">
            <a:avLst/>
          </a:prstGeom>
          <a:noFill/>
          <a:ln>
            <a:noFill/>
          </a:ln>
        </p:spPr>
        <p:txBody>
          <a:bodyPr lIns="91425" tIns="91425" rIns="91425" bIns="91425" anchor="t" anchorCtr="0">
            <a:noAutofit/>
          </a:bodyPr>
          <a:lstStyle/>
          <a:p>
            <a:pPr lvl="0" algn="ctr" rtl="0">
              <a:lnSpc>
                <a:spcPct val="100000"/>
              </a:lnSpc>
              <a:spcBef>
                <a:spcPts val="0"/>
              </a:spcBef>
              <a:spcAft>
                <a:spcPts val="0"/>
              </a:spcAft>
              <a:buNone/>
            </a:pPr>
            <a:r>
              <a:rPr lang="en" dirty="0"/>
              <a:t>- Steven Gehring, Acreage Owner, Rocky View County -</a:t>
            </a:r>
          </a:p>
        </p:txBody>
      </p:sp>
      <p:cxnSp>
        <p:nvCxnSpPr>
          <p:cNvPr id="107" name="Shape 107"/>
          <p:cNvCxnSpPr/>
          <p:nvPr/>
        </p:nvCxnSpPr>
        <p:spPr>
          <a:xfrm>
            <a:off x="4295550" y="3690100"/>
            <a:ext cx="552900" cy="0"/>
          </a:xfrm>
          <a:prstGeom prst="straightConnector1">
            <a:avLst/>
          </a:prstGeom>
          <a:noFill/>
          <a:ln w="28575" cap="flat" cmpd="sng">
            <a:solidFill>
              <a:schemeClr val="dk1"/>
            </a:solidFill>
            <a:prstDash val="solid"/>
            <a:round/>
            <a:headEnd type="none" w="lg" len="lg"/>
            <a:tailEnd type="none" w="lg" len="lg"/>
          </a:ln>
        </p:spPr>
      </p:cxnSp>
    </p:spTree>
    <p:extLst>
      <p:ext uri="{BB962C8B-B14F-4D97-AF65-F5344CB8AC3E}">
        <p14:creationId xmlns:p14="http://schemas.microsoft.com/office/powerpoint/2010/main" val="701573045"/>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05F1B"/>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Green Acreages Project Funding</a:t>
            </a:r>
          </a:p>
        </p:txBody>
      </p:sp>
      <p:sp>
        <p:nvSpPr>
          <p:cNvPr id="75" name="Shape 75"/>
          <p:cNvSpPr txBox="1">
            <a:spLocks noGrp="1"/>
          </p:cNvSpPr>
          <p:nvPr>
            <p:ph type="body" idx="1"/>
          </p:nvPr>
        </p:nvSpPr>
        <p:spPr>
          <a:xfrm>
            <a:off x="381000" y="2124876"/>
            <a:ext cx="5852700" cy="2732874"/>
          </a:xfrm>
          <a:prstGeom prst="rect">
            <a:avLst/>
          </a:prstGeom>
        </p:spPr>
        <p:txBody>
          <a:bodyPr lIns="91425" tIns="91425" rIns="91425" bIns="91425" anchor="t" anchorCtr="0">
            <a:noAutofit/>
          </a:bodyPr>
          <a:lstStyle/>
          <a:p>
            <a:pPr marL="285750" indent="-285750">
              <a:buFont typeface="Arial" panose="020B0604020202020204" pitchFamily="34" charset="0"/>
              <a:buChar char="•"/>
            </a:pPr>
            <a:r>
              <a:rPr lang="en-US" dirty="0"/>
              <a:t>Alberta's Watershed Resiliency and Restoration Program  </a:t>
            </a:r>
          </a:p>
          <a:p>
            <a:pPr marL="285750" indent="-285750">
              <a:buFont typeface="Arial" panose="020B0604020202020204" pitchFamily="34" charset="0"/>
              <a:buChar char="•"/>
            </a:pPr>
            <a:r>
              <a:rPr lang="en-US" dirty="0"/>
              <a:t>Support from rural municipalities</a:t>
            </a:r>
          </a:p>
          <a:p>
            <a:pPr marL="285750" indent="-285750">
              <a:buFont typeface="Arial" panose="020B0604020202020204" pitchFamily="34" charset="0"/>
              <a:buChar char="•"/>
            </a:pPr>
            <a:r>
              <a:rPr lang="en-US" dirty="0"/>
              <a:t>50-50 up to a maximum of $2500 per project </a:t>
            </a:r>
          </a:p>
          <a:p>
            <a:pPr marL="285750" indent="-285750">
              <a:buFont typeface="Arial" panose="020B0604020202020204" pitchFamily="34" charset="0"/>
              <a:buChar char="•"/>
            </a:pPr>
            <a:r>
              <a:rPr lang="en-US" dirty="0"/>
              <a:t>Lessen the impacts of flooding and drought (exacerbated by climate change)</a:t>
            </a:r>
            <a:endParaRPr lang="en-CA"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863" r="137"/>
          <a:stretch/>
        </p:blipFill>
        <p:spPr>
          <a:xfrm rot="5400000">
            <a:off x="6019800" y="2038350"/>
            <a:ext cx="2743200" cy="2743200"/>
          </a:xfrm>
          <a:prstGeom prst="rect">
            <a:avLst/>
          </a:prstGeom>
        </p:spPr>
      </p:pic>
    </p:spTree>
    <p:extLst>
      <p:ext uri="{BB962C8B-B14F-4D97-AF65-F5344CB8AC3E}">
        <p14:creationId xmlns:p14="http://schemas.microsoft.com/office/powerpoint/2010/main" val="3173594974"/>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4" y="57150"/>
            <a:ext cx="7715250" cy="5143500"/>
          </a:xfrm>
          <a:prstGeom prst="rect">
            <a:avLst/>
          </a:prstGeom>
        </p:spPr>
      </p:pic>
    </p:spTree>
    <p:extLst>
      <p:ext uri="{BB962C8B-B14F-4D97-AF65-F5344CB8AC3E}">
        <p14:creationId xmlns:p14="http://schemas.microsoft.com/office/powerpoint/2010/main" val="1680940206"/>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4C840"/>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Eligible Projects</a:t>
            </a:r>
          </a:p>
        </p:txBody>
      </p:sp>
      <p:sp>
        <p:nvSpPr>
          <p:cNvPr id="75" name="Shape 75"/>
          <p:cNvSpPr txBox="1">
            <a:spLocks noGrp="1"/>
          </p:cNvSpPr>
          <p:nvPr>
            <p:ph type="body" idx="1"/>
          </p:nvPr>
        </p:nvSpPr>
        <p:spPr>
          <a:xfrm>
            <a:off x="381000" y="1809750"/>
            <a:ext cx="5562600" cy="2732874"/>
          </a:xfrm>
          <a:prstGeom prst="rect">
            <a:avLst/>
          </a:prstGeom>
        </p:spPr>
        <p:txBody>
          <a:bodyPr lIns="91425" tIns="91425" rIns="91425" bIns="91425" anchor="t" anchorCtr="0">
            <a:noAutofit/>
          </a:bodyPr>
          <a:lstStyle/>
          <a:p>
            <a:pPr marL="285750" indent="-285750">
              <a:buFont typeface="Arial" panose="020B0604020202020204" pitchFamily="34" charset="0"/>
              <a:buChar char="•"/>
            </a:pPr>
            <a:r>
              <a:rPr lang="en-US" sz="1200" dirty="0"/>
              <a:t>Projects which enhance </a:t>
            </a:r>
            <a:r>
              <a:rPr lang="en-US" sz="1200" b="1" dirty="0"/>
              <a:t>natural watershed function</a:t>
            </a:r>
          </a:p>
          <a:p>
            <a:pPr marL="285750" indent="-285750">
              <a:buFont typeface="Arial" panose="020B0604020202020204" pitchFamily="34" charset="0"/>
              <a:buChar char="•"/>
            </a:pPr>
            <a:r>
              <a:rPr lang="en-US" sz="1200" dirty="0"/>
              <a:t>Wetland and riparian zone enhancements</a:t>
            </a:r>
          </a:p>
          <a:p>
            <a:pPr marL="285750" indent="-285750">
              <a:buFont typeface="Arial" panose="020B0604020202020204" pitchFamily="34" charset="0"/>
              <a:buChar char="•"/>
            </a:pPr>
            <a:r>
              <a:rPr lang="en-US" sz="1200" dirty="0" err="1"/>
              <a:t>Stormwater</a:t>
            </a:r>
            <a:r>
              <a:rPr lang="en-US" sz="1200" dirty="0"/>
              <a:t> management</a:t>
            </a:r>
          </a:p>
          <a:p>
            <a:pPr marL="285750" indent="-285750">
              <a:buFont typeface="Arial" panose="020B0604020202020204" pitchFamily="34" charset="0"/>
              <a:buChar char="•"/>
            </a:pPr>
            <a:r>
              <a:rPr lang="en-US" sz="1200" dirty="0"/>
              <a:t>Shoreline remediation and/or re-naturalization</a:t>
            </a:r>
          </a:p>
          <a:p>
            <a:pPr marL="285750" indent="-285750">
              <a:buFont typeface="Arial" panose="020B0604020202020204" pitchFamily="34" charset="0"/>
              <a:buChar char="•"/>
            </a:pPr>
            <a:r>
              <a:rPr lang="en-US" sz="1200" dirty="0"/>
              <a:t>Erosion reduction measures </a:t>
            </a:r>
          </a:p>
          <a:p>
            <a:pPr marL="285750" indent="-285750">
              <a:buFont typeface="Arial" panose="020B0604020202020204" pitchFamily="34" charset="0"/>
              <a:buChar char="•"/>
            </a:pPr>
            <a:r>
              <a:rPr lang="en-US" sz="1200" dirty="0"/>
              <a:t>Exclusion fencing, off-site watering systems and stream crossings </a:t>
            </a:r>
          </a:p>
          <a:p>
            <a:pPr marL="285750" indent="-285750">
              <a:buFont typeface="Arial" panose="020B0604020202020204" pitchFamily="34" charset="0"/>
              <a:buChar char="•"/>
            </a:pPr>
            <a:r>
              <a:rPr lang="en-US" sz="1200" dirty="0"/>
              <a:t>Use of native species in planting initiatives</a:t>
            </a:r>
          </a:p>
          <a:p>
            <a:pPr marL="285750" indent="-285750">
              <a:buFont typeface="Arial" panose="020B0604020202020204" pitchFamily="34" charset="0"/>
              <a:buChar char="•"/>
            </a:pPr>
            <a:endParaRPr lang="en-CA" sz="1200" dirty="0"/>
          </a:p>
          <a:p>
            <a:pPr marL="285750" indent="-285750">
              <a:buFont typeface="Arial" panose="020B0604020202020204" pitchFamily="34" charset="0"/>
              <a:buChar char="•"/>
            </a:pPr>
            <a:endParaRPr lang="en-CA" sz="12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6020540" y="2038350"/>
            <a:ext cx="2743200" cy="2743200"/>
          </a:xfrm>
          <a:prstGeom prst="rect">
            <a:avLst/>
          </a:prstGeom>
        </p:spPr>
      </p:pic>
    </p:spTree>
    <p:extLst>
      <p:ext uri="{BB962C8B-B14F-4D97-AF65-F5344CB8AC3E}">
        <p14:creationId xmlns:p14="http://schemas.microsoft.com/office/powerpoint/2010/main" val="149534426"/>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5F1B"/>
        </a:solidFill>
        <a:effectLst/>
      </p:bgPr>
    </p:bg>
    <p:spTree>
      <p:nvGrpSpPr>
        <p:cNvPr id="1" name="Shape 117"/>
        <p:cNvGrpSpPr/>
        <p:nvPr/>
      </p:nvGrpSpPr>
      <p:grpSpPr>
        <a:xfrm>
          <a:off x="0" y="0"/>
          <a:ext cx="0" cy="0"/>
          <a:chOff x="0" y="0"/>
          <a:chExt cx="0" cy="0"/>
        </a:xfrm>
      </p:grpSpPr>
      <p:sp>
        <p:nvSpPr>
          <p:cNvPr id="118" name="Shape 118"/>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sz="3600" dirty="0"/>
              <a:t>Connect</a:t>
            </a:r>
          </a:p>
        </p:txBody>
      </p:sp>
      <p:sp>
        <p:nvSpPr>
          <p:cNvPr id="119" name="Shape 119"/>
          <p:cNvSpPr txBox="1">
            <a:spLocks noGrp="1"/>
          </p:cNvSpPr>
          <p:nvPr>
            <p:ph type="body" idx="1"/>
          </p:nvPr>
        </p:nvSpPr>
        <p:spPr>
          <a:prstGeom prst="rect">
            <a:avLst/>
          </a:prstGeom>
        </p:spPr>
        <p:txBody>
          <a:bodyPr lIns="91425" tIns="91425" rIns="91425" bIns="91425" anchor="t" anchorCtr="0">
            <a:noAutofit/>
          </a:bodyPr>
          <a:lstStyle/>
          <a:p>
            <a:pPr rtl="0">
              <a:spcBef>
                <a:spcPts val="0"/>
              </a:spcBef>
              <a:spcAft>
                <a:spcPts val="0"/>
              </a:spcAft>
              <a:buNone/>
            </a:pPr>
            <a:r>
              <a:rPr lang="en" sz="1400" dirty="0"/>
              <a:t>Land Stewardship Centre</a:t>
            </a:r>
          </a:p>
          <a:p>
            <a:pPr rtl="0">
              <a:spcBef>
                <a:spcPts val="0"/>
              </a:spcBef>
              <a:spcAft>
                <a:spcPts val="1600"/>
              </a:spcAft>
              <a:buNone/>
            </a:pPr>
            <a:r>
              <a:rPr lang="en" sz="1400" dirty="0"/>
              <a:t>17503-45 A</a:t>
            </a:r>
            <a:r>
              <a:rPr lang="en-CA" sz="1400" dirty="0"/>
              <a:t>v</a:t>
            </a:r>
            <a:r>
              <a:rPr lang="en" sz="1400" dirty="0"/>
              <a:t>enue </a:t>
            </a:r>
            <a:br>
              <a:rPr lang="en" sz="1400" dirty="0"/>
            </a:br>
            <a:r>
              <a:rPr lang="en" sz="1400" dirty="0"/>
              <a:t>Edmonton, Alberta</a:t>
            </a:r>
            <a:endParaRPr lang="en" sz="1400" u="sng" dirty="0">
              <a:hlinkClick r:id="rId3"/>
            </a:endParaRPr>
          </a:p>
          <a:p>
            <a:pPr>
              <a:spcAft>
                <a:spcPts val="0"/>
              </a:spcAft>
            </a:pPr>
            <a:r>
              <a:rPr lang="en" sz="1400" dirty="0"/>
              <a:t>Green Acreages Program</a:t>
            </a:r>
          </a:p>
          <a:p>
            <a:pPr>
              <a:spcAft>
                <a:spcPts val="0"/>
              </a:spcAft>
            </a:pPr>
            <a:r>
              <a:rPr lang="en" sz="1400" dirty="0"/>
              <a:t>Milena McWatt</a:t>
            </a:r>
          </a:p>
          <a:p>
            <a:pPr>
              <a:spcAft>
                <a:spcPts val="0"/>
              </a:spcAft>
            </a:pPr>
            <a:r>
              <a:rPr lang="en" sz="1400" dirty="0">
                <a:hlinkClick r:id="rId4"/>
              </a:rPr>
              <a:t>milena@landstewardship.org</a:t>
            </a:r>
            <a:endParaRPr lang="en" sz="1400" dirty="0"/>
          </a:p>
          <a:p>
            <a:pPr rtl="0">
              <a:spcBef>
                <a:spcPts val="0"/>
              </a:spcBef>
              <a:spcAft>
                <a:spcPts val="0"/>
              </a:spcAft>
              <a:buNone/>
            </a:pPr>
            <a:endParaRPr lang="en-US" sz="1400" u="sng" dirty="0"/>
          </a:p>
          <a:p>
            <a:pPr rtl="0">
              <a:spcBef>
                <a:spcPts val="0"/>
              </a:spcBef>
              <a:spcAft>
                <a:spcPts val="0"/>
              </a:spcAft>
              <a:buNone/>
            </a:pPr>
            <a:r>
              <a:rPr lang="en" dirty="0"/>
              <a:t>Grassroots News e-newsletter</a:t>
            </a:r>
          </a:p>
          <a:p>
            <a:pPr rtl="0">
              <a:spcBef>
                <a:spcPts val="0"/>
              </a:spcBef>
              <a:spcAft>
                <a:spcPts val="0"/>
              </a:spcAft>
              <a:buNone/>
            </a:pPr>
            <a:r>
              <a:rPr lang="en" dirty="0"/>
              <a:t>facebook | twitter | linkedin</a:t>
            </a:r>
          </a:p>
          <a:p>
            <a:pPr rtl="0">
              <a:spcBef>
                <a:spcPts val="0"/>
              </a:spcBef>
              <a:spcAft>
                <a:spcPts val="0"/>
              </a:spcAft>
              <a:buNone/>
            </a:pPr>
            <a:endParaRPr lang="en" dirty="0"/>
          </a:p>
          <a:p>
            <a:pPr>
              <a:spcAft>
                <a:spcPts val="0"/>
              </a:spcAft>
            </a:pPr>
            <a:r>
              <a:rPr lang="en-US" sz="1400" dirty="0"/>
              <a:t>l</a:t>
            </a:r>
            <a:r>
              <a:rPr lang="en" sz="1400" dirty="0"/>
              <a:t>andstewardship.org</a:t>
            </a:r>
          </a:p>
        </p:txBody>
      </p:sp>
      <p:pic>
        <p:nvPicPr>
          <p:cNvPr id="120" name="Shape 120"/>
          <p:cNvPicPr preferRelativeResize="0"/>
          <p:nvPr/>
        </p:nvPicPr>
        <p:blipFill>
          <a:blip r:embed="rId5">
            <a:extLst>
              <a:ext uri="{28A0092B-C50C-407E-A947-70E740481C1C}">
                <a14:useLocalDpi xmlns:a14="http://schemas.microsoft.com/office/drawing/2010/main" val="0"/>
              </a:ext>
            </a:extLst>
          </a:blip>
          <a:stretch>
            <a:fillRect/>
          </a:stretch>
        </p:blipFill>
        <p:spPr>
          <a:xfrm>
            <a:off x="3282731" y="0"/>
            <a:ext cx="5857512" cy="5143504"/>
          </a:xfrm>
          <a:prstGeom prst="rect">
            <a:avLst/>
          </a:prstGeom>
          <a:noFill/>
          <a:ln>
            <a:noFill/>
          </a:ln>
        </p:spPr>
      </p:pic>
    </p:spTree>
    <p:extLst>
      <p:ext uri="{BB962C8B-B14F-4D97-AF65-F5344CB8AC3E}">
        <p14:creationId xmlns:p14="http://schemas.microsoft.com/office/powerpoint/2010/main" val="1668018769"/>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5F1B"/>
        </a:solidFill>
        <a:effectLst/>
      </p:bgPr>
    </p:bg>
    <p:spTree>
      <p:nvGrpSpPr>
        <p:cNvPr id="1" name="Shape 79"/>
        <p:cNvGrpSpPr/>
        <p:nvPr/>
      </p:nvGrpSpPr>
      <p:grpSpPr>
        <a:xfrm>
          <a:off x="0" y="0"/>
          <a:ext cx="0" cy="0"/>
          <a:chOff x="0" y="0"/>
          <a:chExt cx="0" cy="0"/>
        </a:xfrm>
      </p:grpSpPr>
      <p:sp>
        <p:nvSpPr>
          <p:cNvPr id="80" name="Shape 80"/>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CA" dirty="0"/>
              <a:t>Land Stewardship Centre</a:t>
            </a:r>
            <a:endParaRPr lang="en" dirty="0"/>
          </a:p>
        </p:txBody>
      </p:sp>
      <p:sp>
        <p:nvSpPr>
          <p:cNvPr id="81" name="Shape 81"/>
          <p:cNvSpPr txBox="1">
            <a:spLocks noGrp="1"/>
          </p:cNvSpPr>
          <p:nvPr>
            <p:ph type="body" idx="1"/>
          </p:nvPr>
        </p:nvSpPr>
        <p:spPr>
          <a:prstGeom prst="rect">
            <a:avLst/>
          </a:prstGeom>
        </p:spPr>
        <p:txBody>
          <a:bodyPr lIns="91425" tIns="91425" rIns="91425" bIns="91425" anchor="t" anchorCtr="0">
            <a:noAutofit/>
          </a:bodyPr>
          <a:lstStyle/>
          <a:p>
            <a:pPr marL="285750" indent="-285750">
              <a:buFont typeface="Arial" panose="020B0604020202020204" pitchFamily="34" charset="0"/>
              <a:buChar char="•"/>
            </a:pPr>
            <a:r>
              <a:rPr lang="en-CA" sz="1800" dirty="0"/>
              <a:t>Established in 1996 </a:t>
            </a:r>
          </a:p>
          <a:p>
            <a:pPr marL="285750" indent="-285750">
              <a:buFont typeface="Arial" panose="020B0604020202020204" pitchFamily="34" charset="0"/>
              <a:buChar char="•"/>
            </a:pPr>
            <a:r>
              <a:rPr lang="en-CA" sz="1800" dirty="0"/>
              <a:t>Not-for-profit, charitable organization</a:t>
            </a:r>
          </a:p>
          <a:p>
            <a:pPr marL="285750" indent="-285750">
              <a:buFont typeface="Arial" panose="020B0604020202020204" pitchFamily="34" charset="0"/>
              <a:buChar char="•"/>
            </a:pPr>
            <a:r>
              <a:rPr lang="en-CA" sz="1800" dirty="0"/>
              <a:t>Governed by a volunteer Board of Directors</a:t>
            </a:r>
          </a:p>
        </p:txBody>
      </p:sp>
      <p:sp>
        <p:nvSpPr>
          <p:cNvPr id="82" name="Shape 82"/>
          <p:cNvSpPr txBox="1">
            <a:spLocks noGrp="1"/>
          </p:cNvSpPr>
          <p:nvPr>
            <p:ph type="body" idx="2"/>
          </p:nvPr>
        </p:nvSpPr>
        <p:spPr>
          <a:prstGeom prst="rect">
            <a:avLst/>
          </a:prstGeom>
        </p:spPr>
        <p:txBody>
          <a:bodyPr lIns="91425" tIns="91425" rIns="91425" bIns="91425" anchor="t" anchorCtr="0">
            <a:noAutofit/>
          </a:bodyPr>
          <a:lstStyle/>
          <a:p>
            <a:pPr marL="285750" indent="-285750">
              <a:buFont typeface="Arial" panose="020B0604020202020204" pitchFamily="34" charset="0"/>
              <a:buChar char="•"/>
            </a:pPr>
            <a:r>
              <a:rPr lang="en-CA" sz="1800" dirty="0"/>
              <a:t>Supported by program advisory committees</a:t>
            </a:r>
          </a:p>
          <a:p>
            <a:pPr marL="285750" indent="-285750">
              <a:buFont typeface="Arial" panose="020B0604020202020204" pitchFamily="34" charset="0"/>
              <a:buChar char="•"/>
            </a:pPr>
            <a:r>
              <a:rPr lang="en-CA" sz="1800" dirty="0"/>
              <a:t>Operated by core staff</a:t>
            </a:r>
          </a:p>
        </p:txBody>
      </p:sp>
      <p:pic>
        <p:nvPicPr>
          <p:cNvPr id="3" name="Picture 2" descr="Logo&#10;&#10;Description automatically generated">
            <a:extLst>
              <a:ext uri="{FF2B5EF4-FFF2-40B4-BE49-F238E27FC236}">
                <a16:creationId xmlns:a16="http://schemas.microsoft.com/office/drawing/2014/main" id="{552D0B83-5FD0-40BC-A49B-5C09FB007366}"/>
              </a:ext>
            </a:extLst>
          </p:cNvPr>
          <p:cNvPicPr>
            <a:picLocks noChangeAspect="1"/>
          </p:cNvPicPr>
          <p:nvPr/>
        </p:nvPicPr>
        <p:blipFill>
          <a:blip r:embed="rId3"/>
          <a:stretch>
            <a:fillRect/>
          </a:stretch>
        </p:blipFill>
        <p:spPr>
          <a:xfrm>
            <a:off x="6858000" y="3562350"/>
            <a:ext cx="2194559" cy="1371600"/>
          </a:xfrm>
          <a:prstGeom prst="rect">
            <a:avLst/>
          </a:prstGeom>
        </p:spPr>
      </p:pic>
    </p:spTree>
    <p:extLst>
      <p:ext uri="{BB962C8B-B14F-4D97-AF65-F5344CB8AC3E}">
        <p14:creationId xmlns:p14="http://schemas.microsoft.com/office/powerpoint/2010/main" val="253408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4C840"/>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Our Approach</a:t>
            </a:r>
          </a:p>
        </p:txBody>
      </p:sp>
      <p:pic>
        <p:nvPicPr>
          <p:cNvPr id="7" name="Picture 6">
            <a:extLst>
              <a:ext uri="{FF2B5EF4-FFF2-40B4-BE49-F238E27FC236}">
                <a16:creationId xmlns:a16="http://schemas.microsoft.com/office/drawing/2014/main" id="{91A9EAA5-90B5-421E-8A02-AE063DCE667E}"/>
              </a:ext>
            </a:extLst>
          </p:cNvPr>
          <p:cNvPicPr>
            <a:picLocks noChangeAspect="1"/>
          </p:cNvPicPr>
          <p:nvPr/>
        </p:nvPicPr>
        <p:blipFill>
          <a:blip r:embed="rId3"/>
          <a:srcRect/>
          <a:stretch/>
        </p:blipFill>
        <p:spPr>
          <a:xfrm>
            <a:off x="460950" y="2245475"/>
            <a:ext cx="2057400" cy="2057400"/>
          </a:xfrm>
          <a:prstGeom prst="rect">
            <a:avLst/>
          </a:prstGeom>
        </p:spPr>
      </p:pic>
      <p:pic>
        <p:nvPicPr>
          <p:cNvPr id="9" name="Picture 8">
            <a:extLst>
              <a:ext uri="{FF2B5EF4-FFF2-40B4-BE49-F238E27FC236}">
                <a16:creationId xmlns:a16="http://schemas.microsoft.com/office/drawing/2014/main" id="{BC3275FD-7440-4002-A2E2-856E43A03A59}"/>
              </a:ext>
            </a:extLst>
          </p:cNvPr>
          <p:cNvPicPr>
            <a:picLocks noChangeAspect="1"/>
          </p:cNvPicPr>
          <p:nvPr/>
        </p:nvPicPr>
        <p:blipFill>
          <a:blip r:embed="rId4"/>
          <a:srcRect/>
          <a:stretch/>
        </p:blipFill>
        <p:spPr>
          <a:xfrm>
            <a:off x="3543300" y="2245475"/>
            <a:ext cx="2057400" cy="2057400"/>
          </a:xfrm>
          <a:prstGeom prst="rect">
            <a:avLst/>
          </a:prstGeom>
        </p:spPr>
      </p:pic>
      <p:pic>
        <p:nvPicPr>
          <p:cNvPr id="11" name="Picture 10">
            <a:extLst>
              <a:ext uri="{FF2B5EF4-FFF2-40B4-BE49-F238E27FC236}">
                <a16:creationId xmlns:a16="http://schemas.microsoft.com/office/drawing/2014/main" id="{65504C82-7F01-4AA2-AD96-9BCE804508F5}"/>
              </a:ext>
            </a:extLst>
          </p:cNvPr>
          <p:cNvPicPr>
            <a:picLocks noChangeAspect="1"/>
          </p:cNvPicPr>
          <p:nvPr/>
        </p:nvPicPr>
        <p:blipFill>
          <a:blip r:embed="rId5"/>
          <a:srcRect/>
          <a:stretch/>
        </p:blipFill>
        <p:spPr>
          <a:xfrm>
            <a:off x="6625650" y="2245475"/>
            <a:ext cx="2057400" cy="2057400"/>
          </a:xfrm>
          <a:prstGeom prst="rect">
            <a:avLst/>
          </a:prstGeom>
        </p:spPr>
      </p:pic>
      <p:cxnSp>
        <p:nvCxnSpPr>
          <p:cNvPr id="13" name="Straight Arrow Connector 12">
            <a:extLst>
              <a:ext uri="{FF2B5EF4-FFF2-40B4-BE49-F238E27FC236}">
                <a16:creationId xmlns:a16="http://schemas.microsoft.com/office/drawing/2014/main" id="{9E731DD5-7ECB-4EBD-A517-0DFECDE7AE07}"/>
              </a:ext>
            </a:extLst>
          </p:cNvPr>
          <p:cNvCxnSpPr>
            <a:cxnSpLocks/>
          </p:cNvCxnSpPr>
          <p:nvPr/>
        </p:nvCxnSpPr>
        <p:spPr>
          <a:xfrm>
            <a:off x="2665065" y="3274175"/>
            <a:ext cx="731520" cy="0"/>
          </a:xfrm>
          <a:prstGeom prst="straightConnector1">
            <a:avLst/>
          </a:prstGeom>
          <a:ln w="76200">
            <a:solidFill>
              <a:srgbClr val="006F88"/>
            </a:solidFill>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EE026F87-A674-4D11-AF37-F8C3C2F1A98E}"/>
              </a:ext>
            </a:extLst>
          </p:cNvPr>
          <p:cNvCxnSpPr>
            <a:cxnSpLocks/>
          </p:cNvCxnSpPr>
          <p:nvPr/>
        </p:nvCxnSpPr>
        <p:spPr>
          <a:xfrm>
            <a:off x="5747415" y="3274175"/>
            <a:ext cx="731520" cy="0"/>
          </a:xfrm>
          <a:prstGeom prst="straightConnector1">
            <a:avLst/>
          </a:prstGeom>
          <a:ln w="76200">
            <a:solidFill>
              <a:srgbClr val="006F88"/>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72137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05F1B"/>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We Help People</a:t>
            </a:r>
          </a:p>
        </p:txBody>
      </p:sp>
      <p:sp>
        <p:nvSpPr>
          <p:cNvPr id="2" name="Text Placeholder 1"/>
          <p:cNvSpPr>
            <a:spLocks noGrp="1"/>
          </p:cNvSpPr>
          <p:nvPr>
            <p:ph type="body" idx="1"/>
          </p:nvPr>
        </p:nvSpPr>
        <p:spPr>
          <a:xfrm>
            <a:off x="471900" y="1919075"/>
            <a:ext cx="4100100" cy="2710200"/>
          </a:xfrm>
        </p:spPr>
        <p:txBody>
          <a:bodyPr/>
          <a:lstStyle/>
          <a:p>
            <a:pPr marL="285750" indent="-285750">
              <a:lnSpc>
                <a:spcPct val="100000"/>
              </a:lnSpc>
              <a:spcAft>
                <a:spcPts val="1200"/>
              </a:spcAft>
              <a:buFont typeface="Arial" panose="020B0604020202020204" pitchFamily="34" charset="0"/>
              <a:buChar char="•"/>
            </a:pPr>
            <a:r>
              <a:rPr lang="en-CA" sz="1800" dirty="0"/>
              <a:t>Understand the value of ecosystem services</a:t>
            </a:r>
          </a:p>
          <a:p>
            <a:pPr marL="285750" indent="-285750">
              <a:lnSpc>
                <a:spcPct val="100000"/>
              </a:lnSpc>
              <a:spcAft>
                <a:spcPts val="1200"/>
              </a:spcAft>
              <a:buFont typeface="Arial" panose="020B0604020202020204" pitchFamily="34" charset="0"/>
              <a:buChar char="•"/>
            </a:pPr>
            <a:r>
              <a:rPr lang="en-CA" sz="1800" dirty="0"/>
              <a:t>Recognize important stewardship priorities</a:t>
            </a:r>
          </a:p>
          <a:p>
            <a:pPr marL="285750" indent="-285750">
              <a:lnSpc>
                <a:spcPct val="100000"/>
              </a:lnSpc>
              <a:spcAft>
                <a:spcPts val="1200"/>
              </a:spcAft>
              <a:buFont typeface="Arial" panose="020B0604020202020204" pitchFamily="34" charset="0"/>
              <a:buChar char="•"/>
            </a:pPr>
            <a:r>
              <a:rPr lang="en-CA" sz="1800" dirty="0"/>
              <a:t>Apply key stewardship principles in land and resource use decisions</a:t>
            </a:r>
          </a:p>
          <a:p>
            <a:pPr marL="285750" indent="-285750">
              <a:lnSpc>
                <a:spcPct val="100000"/>
              </a:lnSpc>
              <a:spcAft>
                <a:spcPts val="1200"/>
              </a:spcAft>
              <a:buFont typeface="Arial" panose="020B0604020202020204" pitchFamily="34" charset="0"/>
              <a:buChar char="•"/>
            </a:pPr>
            <a:r>
              <a:rPr lang="en-CA" sz="1800" dirty="0"/>
              <a:t>Learn from those who provide good stewardship examples</a:t>
            </a:r>
          </a:p>
        </p:txBody>
      </p:sp>
      <p:pic>
        <p:nvPicPr>
          <p:cNvPr id="5" name="Picture 4" descr="A person holding a stick&#10;&#10;Description automatically generated with medium confidence">
            <a:extLst>
              <a:ext uri="{FF2B5EF4-FFF2-40B4-BE49-F238E27FC236}">
                <a16:creationId xmlns:a16="http://schemas.microsoft.com/office/drawing/2014/main" id="{494FC144-EC01-4AD0-9725-7C5CDCFA7FD3}"/>
              </a:ext>
            </a:extLst>
          </p:cNvPr>
          <p:cNvPicPr>
            <a:picLocks noChangeAspect="1"/>
          </p:cNvPicPr>
          <p:nvPr/>
        </p:nvPicPr>
        <p:blipFill>
          <a:blip r:embed="rId3"/>
          <a:stretch>
            <a:fillRect/>
          </a:stretch>
        </p:blipFill>
        <p:spPr>
          <a:xfrm>
            <a:off x="5928900" y="1919075"/>
            <a:ext cx="2743200" cy="2743200"/>
          </a:xfrm>
          <a:prstGeom prst="rect">
            <a:avLst/>
          </a:prstGeom>
        </p:spPr>
      </p:pic>
    </p:spTree>
    <p:extLst>
      <p:ext uri="{BB962C8B-B14F-4D97-AF65-F5344CB8AC3E}">
        <p14:creationId xmlns:p14="http://schemas.microsoft.com/office/powerpoint/2010/main" val="436489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4C840"/>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We Develop Solutions</a:t>
            </a:r>
          </a:p>
        </p:txBody>
      </p:sp>
      <p:sp>
        <p:nvSpPr>
          <p:cNvPr id="2" name="Text Placeholder 1"/>
          <p:cNvSpPr>
            <a:spLocks noGrp="1"/>
          </p:cNvSpPr>
          <p:nvPr>
            <p:ph type="body" idx="1"/>
          </p:nvPr>
        </p:nvSpPr>
        <p:spPr/>
        <p:txBody>
          <a:bodyPr/>
          <a:lstStyle/>
          <a:p>
            <a:pPr marL="285750" indent="-285750">
              <a:lnSpc>
                <a:spcPct val="100000"/>
              </a:lnSpc>
              <a:buFont typeface="Arial" panose="020B0604020202020204" pitchFamily="34" charset="0"/>
              <a:buChar char="•"/>
            </a:pPr>
            <a:r>
              <a:rPr lang="en-CA" sz="1800" dirty="0"/>
              <a:t>Facilitate partnerships and networks</a:t>
            </a:r>
          </a:p>
          <a:p>
            <a:pPr marL="285750" indent="-285750">
              <a:lnSpc>
                <a:spcPct val="100000"/>
              </a:lnSpc>
              <a:buFont typeface="Arial" panose="020B0604020202020204" pitchFamily="34" charset="0"/>
              <a:buChar char="•"/>
            </a:pPr>
            <a:r>
              <a:rPr lang="en-CA" sz="1800" dirty="0"/>
              <a:t>Provide services, tools and develop resources</a:t>
            </a:r>
          </a:p>
          <a:p>
            <a:pPr marL="285750" indent="-285750">
              <a:lnSpc>
                <a:spcPct val="100000"/>
              </a:lnSpc>
              <a:buFont typeface="Arial" panose="020B0604020202020204" pitchFamily="34" charset="0"/>
              <a:buChar char="•"/>
            </a:pPr>
            <a:r>
              <a:rPr lang="en-CA" sz="1800" dirty="0"/>
              <a:t>Deliver core programs</a:t>
            </a:r>
          </a:p>
          <a:p>
            <a:pPr marL="285750" indent="-285750">
              <a:lnSpc>
                <a:spcPct val="100000"/>
              </a:lnSpc>
              <a:buFont typeface="Arial" panose="020B0604020202020204" pitchFamily="34" charset="0"/>
              <a:buChar char="•"/>
            </a:pPr>
            <a:r>
              <a:rPr lang="en-CA" sz="1800" dirty="0"/>
              <a:t>Support provincial and national initiatives </a:t>
            </a:r>
          </a:p>
        </p:txBody>
      </p:sp>
      <p:sp>
        <p:nvSpPr>
          <p:cNvPr id="3" name="Text Placeholder 2"/>
          <p:cNvSpPr>
            <a:spLocks noGrp="1"/>
          </p:cNvSpPr>
          <p:nvPr>
            <p:ph type="body" idx="2"/>
          </p:nvPr>
        </p:nvSpPr>
        <p:spPr/>
        <p:txBody>
          <a:bodyPr/>
          <a:lstStyle/>
          <a:p>
            <a:pPr marL="285750" indent="-285750">
              <a:lnSpc>
                <a:spcPct val="100000"/>
              </a:lnSpc>
              <a:buFont typeface="Arial" panose="020B0604020202020204" pitchFamily="34" charset="0"/>
              <a:buChar char="•"/>
            </a:pPr>
            <a:r>
              <a:rPr lang="en-CA" sz="1800" dirty="0"/>
              <a:t>Collaborate on the development of stewardship practices, programs and policies</a:t>
            </a:r>
          </a:p>
          <a:p>
            <a:pPr marL="285750" indent="-285750">
              <a:lnSpc>
                <a:spcPct val="100000"/>
              </a:lnSpc>
              <a:buFont typeface="Arial" panose="020B0604020202020204" pitchFamily="34" charset="0"/>
              <a:buChar char="•"/>
            </a:pPr>
            <a:r>
              <a:rPr lang="en-CA" sz="1800" dirty="0"/>
              <a:t>Work directly with individuals and organizations responsible for managing land and associated natural resources</a:t>
            </a:r>
          </a:p>
        </p:txBody>
      </p:sp>
    </p:spTree>
    <p:extLst>
      <p:ext uri="{BB962C8B-B14F-4D97-AF65-F5344CB8AC3E}">
        <p14:creationId xmlns:p14="http://schemas.microsoft.com/office/powerpoint/2010/main" val="2661694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Shape 6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23950"/>
            <a:ext cx="8092985" cy="2768919"/>
          </a:xfrm>
          <a:prstGeom prst="rect">
            <a:avLst/>
          </a:prstGeom>
        </p:spPr>
      </p:pic>
    </p:spTree>
    <p:extLst>
      <p:ext uri="{BB962C8B-B14F-4D97-AF65-F5344CB8AC3E}">
        <p14:creationId xmlns:p14="http://schemas.microsoft.com/office/powerpoint/2010/main" val="2862188662"/>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1" y="1249225"/>
            <a:ext cx="8520599" cy="1890600"/>
          </a:xfrm>
          <a:prstGeom prst="rect">
            <a:avLst/>
          </a:prstGeom>
        </p:spPr>
        <p:txBody>
          <a:bodyPr lIns="91425" tIns="91425" rIns="91425" bIns="91425" anchor="b" anchorCtr="0">
            <a:noAutofit/>
          </a:bodyPr>
          <a:lstStyle/>
          <a:p>
            <a:pPr>
              <a:spcBef>
                <a:spcPts val="0"/>
              </a:spcBef>
              <a:buNone/>
            </a:pPr>
            <a:r>
              <a:rPr lang="en" sz="10000" dirty="0"/>
              <a:t>Stewardship</a:t>
            </a:r>
          </a:p>
        </p:txBody>
      </p:sp>
      <p:sp>
        <p:nvSpPr>
          <p:cNvPr id="3" name="Shape 94">
            <a:extLst>
              <a:ext uri="{FF2B5EF4-FFF2-40B4-BE49-F238E27FC236}">
                <a16:creationId xmlns:a16="http://schemas.microsoft.com/office/drawing/2014/main" id="{4C730B9C-A57B-4A2F-B101-6AF32E78DBE2}"/>
              </a:ext>
            </a:extLst>
          </p:cNvPr>
          <p:cNvSpPr txBox="1">
            <a:spLocks noGrp="1"/>
          </p:cNvSpPr>
          <p:nvPr>
            <p:ph type="body" idx="1"/>
          </p:nvPr>
        </p:nvSpPr>
        <p:spPr>
          <a:xfrm>
            <a:off x="475500" y="3105150"/>
            <a:ext cx="8222100" cy="1300800"/>
          </a:xfrm>
          <a:prstGeom prst="rect">
            <a:avLst/>
          </a:prstGeom>
        </p:spPr>
        <p:txBody>
          <a:bodyPr lIns="91425" tIns="91425" rIns="91425" bIns="91425" anchor="t" anchorCtr="0">
            <a:noAutofit/>
          </a:bodyPr>
          <a:lstStyle/>
          <a:p>
            <a:r>
              <a:rPr lang="en-CA" dirty="0"/>
              <a:t>Our collective responsibility to retain the quality and abundance of our land, air, water and biodiversity, and to manage this natural capital in a way that conserves all of its values, be they environmental, economic, social or cultural.</a:t>
            </a:r>
          </a:p>
        </p:txBody>
      </p:sp>
    </p:spTree>
    <p:extLst>
      <p:ext uri="{BB962C8B-B14F-4D97-AF65-F5344CB8AC3E}">
        <p14:creationId xmlns:p14="http://schemas.microsoft.com/office/powerpoint/2010/main" val="4137329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5F1B"/>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04800" y="1581150"/>
            <a:ext cx="8520599" cy="1890600"/>
          </a:xfrm>
          <a:prstGeom prst="rect">
            <a:avLst/>
          </a:prstGeom>
        </p:spPr>
        <p:txBody>
          <a:bodyPr lIns="91425" tIns="91425" rIns="91425" bIns="91425" anchor="b" anchorCtr="0">
            <a:noAutofit/>
          </a:bodyPr>
          <a:lstStyle/>
          <a:p>
            <a:pPr>
              <a:spcBef>
                <a:spcPts val="0"/>
              </a:spcBef>
              <a:buNone/>
            </a:pPr>
            <a:r>
              <a:rPr lang="en" dirty="0">
                <a:solidFill>
                  <a:schemeClr val="bg1"/>
                </a:solidFill>
              </a:rPr>
              <a:t>14%</a:t>
            </a:r>
          </a:p>
        </p:txBody>
      </p:sp>
      <p:sp>
        <p:nvSpPr>
          <p:cNvPr id="3" name="Shape 94">
            <a:extLst>
              <a:ext uri="{FF2B5EF4-FFF2-40B4-BE49-F238E27FC236}">
                <a16:creationId xmlns:a16="http://schemas.microsoft.com/office/drawing/2014/main" id="{7A91D56A-4AA3-4AD2-95D2-6D6E4B8FA7FD}"/>
              </a:ext>
            </a:extLst>
          </p:cNvPr>
          <p:cNvSpPr txBox="1">
            <a:spLocks noGrp="1"/>
          </p:cNvSpPr>
          <p:nvPr>
            <p:ph type="body" idx="1"/>
          </p:nvPr>
        </p:nvSpPr>
        <p:spPr>
          <a:xfrm>
            <a:off x="475500" y="3304625"/>
            <a:ext cx="8222100" cy="1300800"/>
          </a:xfrm>
          <a:prstGeom prst="rect">
            <a:avLst/>
          </a:prstGeom>
        </p:spPr>
        <p:txBody>
          <a:bodyPr lIns="91425" tIns="91425" rIns="91425" bIns="91425" anchor="t" anchorCtr="0">
            <a:noAutofit/>
          </a:bodyPr>
          <a:lstStyle/>
          <a:p>
            <a:r>
              <a:rPr lang="en-CA" dirty="0">
                <a:solidFill>
                  <a:schemeClr val="bg1"/>
                </a:solidFill>
              </a:rPr>
              <a:t>The last Alberta census indicated that rural residential landowners represent 14% of Alberta’s population – a growing proportion of the rural population.</a:t>
            </a:r>
          </a:p>
        </p:txBody>
      </p:sp>
    </p:spTree>
    <p:extLst>
      <p:ext uri="{BB962C8B-B14F-4D97-AF65-F5344CB8AC3E}">
        <p14:creationId xmlns:p14="http://schemas.microsoft.com/office/powerpoint/2010/main" val="1026556916"/>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4C840"/>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prstGeom prst="rect">
            <a:avLst/>
          </a:prstGeom>
        </p:spPr>
        <p:txBody>
          <a:bodyPr lIns="91425" tIns="91425" rIns="91425" bIns="91425" anchor="b" anchorCtr="0">
            <a:noAutofit/>
          </a:bodyPr>
          <a:lstStyle/>
          <a:p>
            <a:r>
              <a:rPr lang="en-CA" dirty="0"/>
              <a:t>Cumulative Effects</a:t>
            </a:r>
            <a:endParaRPr lang="en" dirty="0"/>
          </a:p>
        </p:txBody>
      </p:sp>
      <p:sp>
        <p:nvSpPr>
          <p:cNvPr id="4" name="Shape 81"/>
          <p:cNvSpPr txBox="1">
            <a:spLocks/>
          </p:cNvSpPr>
          <p:nvPr/>
        </p:nvSpPr>
        <p:spPr>
          <a:xfrm>
            <a:off x="471900" y="1919075"/>
            <a:ext cx="8222100" cy="271020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15000"/>
              </a:lnSpc>
              <a:spcBef>
                <a:spcPts val="0"/>
              </a:spcBef>
              <a:spcAft>
                <a:spcPts val="1600"/>
              </a:spcAft>
              <a:buClr>
                <a:schemeClr val="lt2"/>
              </a:buClr>
              <a:buSzPct val="100000"/>
              <a:buFont typeface="Roboto"/>
              <a:buNone/>
              <a:defRPr sz="1800" b="0" i="0" u="none" strike="noStrike" cap="none" baseline="0">
                <a:solidFill>
                  <a:schemeClr val="lt2"/>
                </a:solidFill>
                <a:latin typeface="Roboto"/>
                <a:ea typeface="Roboto"/>
                <a:cs typeface="Roboto"/>
                <a:sym typeface="Roboto"/>
                <a:rtl val="0"/>
              </a:defRPr>
            </a:lvl1pPr>
            <a:lvl2pPr marR="0" algn="l" rtl="0">
              <a:lnSpc>
                <a:spcPct val="115000"/>
              </a:lnSpc>
              <a:spcBef>
                <a:spcPts val="0"/>
              </a:spcBef>
              <a:spcAft>
                <a:spcPts val="1600"/>
              </a:spcAft>
              <a:buClr>
                <a:schemeClr val="lt2"/>
              </a:buClr>
              <a:buFont typeface="Roboto"/>
              <a:buNone/>
              <a:defRPr sz="1400" b="0" i="0" u="none" strike="noStrike" cap="none" baseline="0">
                <a:solidFill>
                  <a:schemeClr val="lt2"/>
                </a:solidFill>
                <a:latin typeface="Roboto"/>
                <a:ea typeface="Roboto"/>
                <a:cs typeface="Roboto"/>
                <a:sym typeface="Roboto"/>
                <a:rtl val="0"/>
              </a:defRPr>
            </a:lvl2pPr>
            <a:lvl3pPr marR="0" algn="l" rtl="0">
              <a:lnSpc>
                <a:spcPct val="115000"/>
              </a:lnSpc>
              <a:spcBef>
                <a:spcPts val="0"/>
              </a:spcBef>
              <a:spcAft>
                <a:spcPts val="1600"/>
              </a:spcAft>
              <a:buClr>
                <a:schemeClr val="lt2"/>
              </a:buClr>
              <a:buFont typeface="Roboto"/>
              <a:buNone/>
              <a:defRPr sz="1400" b="0" i="0" u="none" strike="noStrike" cap="none" baseline="0">
                <a:solidFill>
                  <a:schemeClr val="lt2"/>
                </a:solidFill>
                <a:latin typeface="Roboto"/>
                <a:ea typeface="Roboto"/>
                <a:cs typeface="Roboto"/>
                <a:sym typeface="Roboto"/>
                <a:rtl val="0"/>
              </a:defRPr>
            </a:lvl3pPr>
            <a:lvl4pPr marR="0" algn="l" rtl="0">
              <a:lnSpc>
                <a:spcPct val="115000"/>
              </a:lnSpc>
              <a:spcBef>
                <a:spcPts val="0"/>
              </a:spcBef>
              <a:spcAft>
                <a:spcPts val="1600"/>
              </a:spcAft>
              <a:buClr>
                <a:schemeClr val="lt2"/>
              </a:buClr>
              <a:buFont typeface="Roboto"/>
              <a:buNone/>
              <a:defRPr sz="1400" b="0" i="0" u="none" strike="noStrike" cap="none" baseline="0">
                <a:solidFill>
                  <a:schemeClr val="lt2"/>
                </a:solidFill>
                <a:latin typeface="Roboto"/>
                <a:ea typeface="Roboto"/>
                <a:cs typeface="Roboto"/>
                <a:sym typeface="Roboto"/>
                <a:rtl val="0"/>
              </a:defRPr>
            </a:lvl4pPr>
            <a:lvl5pPr marR="0" algn="l" rtl="0">
              <a:lnSpc>
                <a:spcPct val="115000"/>
              </a:lnSpc>
              <a:spcBef>
                <a:spcPts val="0"/>
              </a:spcBef>
              <a:spcAft>
                <a:spcPts val="1600"/>
              </a:spcAft>
              <a:buClr>
                <a:schemeClr val="lt2"/>
              </a:buClr>
              <a:buFont typeface="Roboto"/>
              <a:buNone/>
              <a:defRPr sz="1400" b="0" i="0" u="none" strike="noStrike" cap="none" baseline="0">
                <a:solidFill>
                  <a:schemeClr val="lt2"/>
                </a:solidFill>
                <a:latin typeface="Roboto"/>
                <a:ea typeface="Roboto"/>
                <a:cs typeface="Roboto"/>
                <a:sym typeface="Roboto"/>
                <a:rtl val="0"/>
              </a:defRPr>
            </a:lvl5pPr>
            <a:lvl6pPr marR="0" algn="l" rtl="0">
              <a:lnSpc>
                <a:spcPct val="115000"/>
              </a:lnSpc>
              <a:spcBef>
                <a:spcPts val="0"/>
              </a:spcBef>
              <a:spcAft>
                <a:spcPts val="1600"/>
              </a:spcAft>
              <a:buClr>
                <a:schemeClr val="lt2"/>
              </a:buClr>
              <a:buFont typeface="Roboto"/>
              <a:buNone/>
              <a:defRPr sz="1400" b="0" i="0" u="none" strike="noStrike" cap="none" baseline="0">
                <a:solidFill>
                  <a:schemeClr val="lt2"/>
                </a:solidFill>
                <a:latin typeface="Roboto"/>
                <a:ea typeface="Roboto"/>
                <a:cs typeface="Roboto"/>
                <a:sym typeface="Roboto"/>
                <a:rtl val="0"/>
              </a:defRPr>
            </a:lvl6pPr>
            <a:lvl7pPr marR="0" algn="l" rtl="0">
              <a:lnSpc>
                <a:spcPct val="115000"/>
              </a:lnSpc>
              <a:spcBef>
                <a:spcPts val="0"/>
              </a:spcBef>
              <a:spcAft>
                <a:spcPts val="1600"/>
              </a:spcAft>
              <a:buClr>
                <a:schemeClr val="lt2"/>
              </a:buClr>
              <a:buFont typeface="Roboto"/>
              <a:buNone/>
              <a:defRPr sz="1400" b="0" i="0" u="none" strike="noStrike" cap="none" baseline="0">
                <a:solidFill>
                  <a:schemeClr val="lt2"/>
                </a:solidFill>
                <a:latin typeface="Roboto"/>
                <a:ea typeface="Roboto"/>
                <a:cs typeface="Roboto"/>
                <a:sym typeface="Roboto"/>
                <a:rtl val="0"/>
              </a:defRPr>
            </a:lvl7pPr>
            <a:lvl8pPr marR="0" algn="l" rtl="0">
              <a:lnSpc>
                <a:spcPct val="115000"/>
              </a:lnSpc>
              <a:spcBef>
                <a:spcPts val="0"/>
              </a:spcBef>
              <a:spcAft>
                <a:spcPts val="1600"/>
              </a:spcAft>
              <a:buClr>
                <a:schemeClr val="lt2"/>
              </a:buClr>
              <a:buFont typeface="Roboto"/>
              <a:buNone/>
              <a:defRPr sz="1400" b="0" i="0" u="none" strike="noStrike" cap="none" baseline="0">
                <a:solidFill>
                  <a:schemeClr val="lt2"/>
                </a:solidFill>
                <a:latin typeface="Roboto"/>
                <a:ea typeface="Roboto"/>
                <a:cs typeface="Roboto"/>
                <a:sym typeface="Roboto"/>
                <a:rtl val="0"/>
              </a:defRPr>
            </a:lvl8pPr>
            <a:lvl9pPr marR="0" algn="l" rtl="0">
              <a:lnSpc>
                <a:spcPct val="115000"/>
              </a:lnSpc>
              <a:spcBef>
                <a:spcPts val="0"/>
              </a:spcBef>
              <a:spcAft>
                <a:spcPts val="1600"/>
              </a:spcAft>
              <a:buClr>
                <a:schemeClr val="lt2"/>
              </a:buClr>
              <a:buFont typeface="Roboto"/>
              <a:buNone/>
              <a:defRPr sz="1400" b="0" i="0" u="none" strike="noStrike" cap="none" baseline="0">
                <a:solidFill>
                  <a:schemeClr val="lt2"/>
                </a:solidFill>
                <a:latin typeface="Roboto"/>
                <a:ea typeface="Roboto"/>
                <a:cs typeface="Roboto"/>
                <a:sym typeface="Roboto"/>
                <a:rtl val="0"/>
              </a:defRPr>
            </a:lvl9pPr>
          </a:lstStyle>
          <a:p>
            <a:pPr marL="285750" indent="-285750">
              <a:buFont typeface="Arial" panose="020B0604020202020204" pitchFamily="34" charset="0"/>
              <a:buChar char="•"/>
            </a:pPr>
            <a:r>
              <a:rPr lang="en-CA" dirty="0"/>
              <a:t>Changes to the environment caused by the combined impact of our collective actions</a:t>
            </a:r>
          </a:p>
          <a:p>
            <a:pPr marL="285750" indent="-285750">
              <a:buFont typeface="Arial" panose="020B0604020202020204" pitchFamily="34" charset="0"/>
              <a:buChar char="•"/>
            </a:pPr>
            <a:r>
              <a:rPr lang="en-CA" dirty="0"/>
              <a:t>Number of rural residential properties increasing</a:t>
            </a:r>
          </a:p>
          <a:p>
            <a:pPr marL="285750" indent="-285750">
              <a:buFont typeface="Arial" panose="020B0604020202020204" pitchFamily="34" charset="0"/>
              <a:buChar char="•"/>
            </a:pPr>
            <a:r>
              <a:rPr lang="en-CA" dirty="0"/>
              <a:t>Increasing impacts on soil, water, air and wildlife</a:t>
            </a:r>
          </a:p>
          <a:p>
            <a:pPr marL="285750" indent="-285750">
              <a:buFont typeface="Arial" panose="020B0604020202020204" pitchFamily="34" charset="0"/>
              <a:buChar char="•"/>
            </a:pPr>
            <a:r>
              <a:rPr lang="en-CA" dirty="0"/>
              <a:t>Desire to “do the right thing”</a:t>
            </a:r>
          </a:p>
          <a:p>
            <a:pPr marL="285750" indent="-285750">
              <a:buFont typeface="Arial" panose="020B0604020202020204" pitchFamily="34" charset="0"/>
              <a:buChar char="•"/>
            </a:pPr>
            <a:r>
              <a:rPr lang="en-CA" dirty="0"/>
              <a:t>But few resources available</a:t>
            </a:r>
          </a:p>
        </p:txBody>
      </p:sp>
    </p:spTree>
    <p:extLst>
      <p:ext uri="{BB962C8B-B14F-4D97-AF65-F5344CB8AC3E}">
        <p14:creationId xmlns:p14="http://schemas.microsoft.com/office/powerpoint/2010/main" val="314549468"/>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80896</TotalTime>
  <Words>1330</Words>
  <Application>Microsoft Office PowerPoint</Application>
  <PresentationFormat>On-screen Show (16:9)</PresentationFormat>
  <Paragraphs>136</Paragraphs>
  <Slides>16</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Roboto</vt:lpstr>
      <vt:lpstr>material</vt:lpstr>
      <vt:lpstr>PowerPoint Presentation</vt:lpstr>
      <vt:lpstr>Land Stewardship Centre</vt:lpstr>
      <vt:lpstr>Our Approach</vt:lpstr>
      <vt:lpstr>We Help People</vt:lpstr>
      <vt:lpstr>We Develop Solutions</vt:lpstr>
      <vt:lpstr>PowerPoint Presentation</vt:lpstr>
      <vt:lpstr>Stewardship</vt:lpstr>
      <vt:lpstr>14%</vt:lpstr>
      <vt:lpstr>Cumulative Effects</vt:lpstr>
      <vt:lpstr>Green Acreages: Resources</vt:lpstr>
      <vt:lpstr>The Workbook</vt:lpstr>
      <vt:lpstr>“Living in the country is something I have always wanted. I want to be an environmentally conscious landowner and the Green Acreages Guide helped me get a good start.”</vt:lpstr>
      <vt:lpstr>Green Acreages Project Funding</vt:lpstr>
      <vt:lpstr>PowerPoint Presentation</vt:lpstr>
      <vt:lpstr>Eligible Projects</vt:lpstr>
      <vt:lpstr>Connect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Lacombe County</dc:title>
  <dc:creator>Milena McWatt</dc:creator>
  <cp:lastModifiedBy>Candis Scott</cp:lastModifiedBy>
  <cp:revision>265</cp:revision>
  <dcterms:modified xsi:type="dcterms:W3CDTF">2021-08-25T00:37:31Z</dcterms:modified>
</cp:coreProperties>
</file>