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7" r:id="rId3"/>
    <p:sldId id="288" r:id="rId4"/>
    <p:sldId id="322" r:id="rId5"/>
    <p:sldId id="355" r:id="rId6"/>
    <p:sldId id="354" r:id="rId7"/>
    <p:sldId id="353" r:id="rId8"/>
    <p:sldId id="351" r:id="rId9"/>
    <p:sldId id="345" r:id="rId10"/>
    <p:sldId id="346" r:id="rId11"/>
    <p:sldId id="347" r:id="rId12"/>
    <p:sldId id="348" r:id="rId13"/>
    <p:sldId id="361" r:id="rId14"/>
    <p:sldId id="356" r:id="rId15"/>
    <p:sldId id="357" r:id="rId16"/>
    <p:sldId id="358" r:id="rId17"/>
    <p:sldId id="338" r:id="rId18"/>
    <p:sldId id="343" r:id="rId19"/>
    <p:sldId id="362" r:id="rId20"/>
    <p:sldId id="332" r:id="rId21"/>
    <p:sldId id="359" r:id="rId22"/>
    <p:sldId id="337" r:id="rId23"/>
    <p:sldId id="36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7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3697" autoAdjust="0"/>
  </p:normalViewPr>
  <p:slideViewPr>
    <p:cSldViewPr>
      <p:cViewPr varScale="1">
        <p:scale>
          <a:sx n="108" d="100"/>
          <a:sy n="108" d="100"/>
        </p:scale>
        <p:origin x="18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dl\Documents\Brad\LBL%20Nutrient%20Budget\Precip%20March%20-%20October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'ACISDailyData-20210301-20211001'!$G$226</c:f>
              <c:strCache>
                <c:ptCount val="1"/>
                <c:pt idx="0">
                  <c:v>Number of Sampling Events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'ACISDailyData-20210301-20211001'!$F$227:$F$230</c:f>
              <c:strCache>
                <c:ptCount val="4"/>
                <c:pt idx="0">
                  <c:v>18/19</c:v>
                </c:pt>
                <c:pt idx="1">
                  <c:v>19/20</c:v>
                </c:pt>
                <c:pt idx="2">
                  <c:v>20/21</c:v>
                </c:pt>
                <c:pt idx="3">
                  <c:v>21/22</c:v>
                </c:pt>
              </c:strCache>
            </c:strRef>
          </c:cat>
          <c:val>
            <c:numRef>
              <c:f>'ACISDailyData-20210301-20211001'!$G$227:$G$230</c:f>
              <c:numCache>
                <c:formatCode>General</c:formatCode>
                <c:ptCount val="4"/>
                <c:pt idx="0">
                  <c:v>10</c:v>
                </c:pt>
                <c:pt idx="1">
                  <c:v>44</c:v>
                </c:pt>
                <c:pt idx="2">
                  <c:v>90</c:v>
                </c:pt>
                <c:pt idx="3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B-4BAE-8333-A0DBACBB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2416191"/>
        <c:axId val="1392424511"/>
      </c:barChart>
      <c:catAx>
        <c:axId val="13924161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424511"/>
        <c:crosses val="autoZero"/>
        <c:auto val="1"/>
        <c:lblAlgn val="ctr"/>
        <c:lblOffset val="100"/>
        <c:noMultiLvlLbl val="0"/>
      </c:catAx>
      <c:valAx>
        <c:axId val="13924245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 b="1" dirty="0">
                    <a:solidFill>
                      <a:schemeClr val="bg1"/>
                    </a:solidFill>
                  </a:rPr>
                  <a:t>Number of Sampling</a:t>
                </a:r>
                <a:r>
                  <a:rPr lang="en-CA" sz="1600" b="1" baseline="0" dirty="0">
                    <a:solidFill>
                      <a:schemeClr val="bg1"/>
                    </a:solidFill>
                  </a:rPr>
                  <a:t> Events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41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80761-1B79-47A3-9B0E-ECE11D7EB084}" type="doc">
      <dgm:prSet loTypeId="urn:microsoft.com/office/officeart/2005/8/layout/cycle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CA"/>
        </a:p>
      </dgm:t>
    </dgm:pt>
    <dgm:pt modelId="{F7F88C7B-5478-422E-AA88-C8240A6AAAA2}">
      <dgm:prSet phldrT="[Text]"/>
      <dgm:spPr/>
      <dgm:t>
        <a:bodyPr/>
        <a:lstStyle/>
        <a:p>
          <a:r>
            <a:rPr lang="en-CA" dirty="0"/>
            <a:t>Nutrients</a:t>
          </a:r>
        </a:p>
      </dgm:t>
    </dgm:pt>
    <dgm:pt modelId="{C2618D33-E3B5-4AB5-8F1D-AF4AE22FF088}" type="parTrans" cxnId="{2162C11C-2761-4755-8B7E-E36F7B85E494}">
      <dgm:prSet/>
      <dgm:spPr/>
      <dgm:t>
        <a:bodyPr/>
        <a:lstStyle/>
        <a:p>
          <a:endParaRPr lang="en-CA"/>
        </a:p>
      </dgm:t>
    </dgm:pt>
    <dgm:pt modelId="{36CDDD9A-CBD5-409B-B7D7-8C6A982A9045}" type="sibTrans" cxnId="{2162C11C-2761-4755-8B7E-E36F7B85E494}">
      <dgm:prSet/>
      <dgm:spPr/>
      <dgm:t>
        <a:bodyPr/>
        <a:lstStyle/>
        <a:p>
          <a:endParaRPr lang="en-CA"/>
        </a:p>
      </dgm:t>
    </dgm:pt>
    <dgm:pt modelId="{1F017FE2-8B1A-4BF0-B051-9EBDB49944B1}">
      <dgm:prSet phldrT="[Text]"/>
      <dgm:spPr/>
      <dgm:t>
        <a:bodyPr/>
        <a:lstStyle/>
        <a:p>
          <a:r>
            <a:rPr lang="en-CA" dirty="0"/>
            <a:t>Chemistry</a:t>
          </a:r>
        </a:p>
      </dgm:t>
    </dgm:pt>
    <dgm:pt modelId="{0AB5B7A2-2C47-4227-B4D1-CF60ACB531D5}" type="parTrans" cxnId="{801D0C90-3858-45D1-827F-3861227A63CE}">
      <dgm:prSet/>
      <dgm:spPr/>
      <dgm:t>
        <a:bodyPr/>
        <a:lstStyle/>
        <a:p>
          <a:endParaRPr lang="en-CA"/>
        </a:p>
      </dgm:t>
    </dgm:pt>
    <dgm:pt modelId="{6F0CF020-E804-474E-86CD-E80D87065A08}" type="sibTrans" cxnId="{801D0C90-3858-45D1-827F-3861227A63CE}">
      <dgm:prSet/>
      <dgm:spPr/>
      <dgm:t>
        <a:bodyPr/>
        <a:lstStyle/>
        <a:p>
          <a:endParaRPr lang="en-CA"/>
        </a:p>
      </dgm:t>
    </dgm:pt>
    <dgm:pt modelId="{C4919F36-7586-4DD8-A3F4-A881975CB445}">
      <dgm:prSet phldrT="[Text]"/>
      <dgm:spPr/>
      <dgm:t>
        <a:bodyPr/>
        <a:lstStyle/>
        <a:p>
          <a:r>
            <a:rPr lang="en-CA" dirty="0"/>
            <a:t>Physical Parameters</a:t>
          </a:r>
        </a:p>
      </dgm:t>
    </dgm:pt>
    <dgm:pt modelId="{C8C1DD8F-6C56-4EAF-8D08-7738EDFF8DFA}" type="parTrans" cxnId="{E5F74051-B37C-4B47-9FBE-C532E0278209}">
      <dgm:prSet/>
      <dgm:spPr/>
      <dgm:t>
        <a:bodyPr/>
        <a:lstStyle/>
        <a:p>
          <a:endParaRPr lang="en-CA"/>
        </a:p>
      </dgm:t>
    </dgm:pt>
    <dgm:pt modelId="{16741464-F001-4134-9909-41B890DCDF31}" type="sibTrans" cxnId="{E5F74051-B37C-4B47-9FBE-C532E0278209}">
      <dgm:prSet/>
      <dgm:spPr/>
      <dgm:t>
        <a:bodyPr/>
        <a:lstStyle/>
        <a:p>
          <a:endParaRPr lang="en-CA"/>
        </a:p>
      </dgm:t>
    </dgm:pt>
    <dgm:pt modelId="{4EAB9C42-FF77-47CD-89D6-4A92E322DA5E}">
      <dgm:prSet phldrT="[Text]"/>
      <dgm:spPr/>
      <dgm:t>
        <a:bodyPr/>
        <a:lstStyle/>
        <a:p>
          <a:r>
            <a:rPr lang="en-CA" dirty="0"/>
            <a:t>Biological Parameters</a:t>
          </a:r>
        </a:p>
      </dgm:t>
    </dgm:pt>
    <dgm:pt modelId="{59F94019-67C1-4289-BA7E-BB6E225AEE2F}" type="parTrans" cxnId="{DF4107C3-236B-45DA-BDCE-DA6647E5DB2D}">
      <dgm:prSet/>
      <dgm:spPr/>
      <dgm:t>
        <a:bodyPr/>
        <a:lstStyle/>
        <a:p>
          <a:endParaRPr lang="en-CA"/>
        </a:p>
      </dgm:t>
    </dgm:pt>
    <dgm:pt modelId="{59894A30-679B-43FD-96DD-F0F18B0D0802}" type="sibTrans" cxnId="{DF4107C3-236B-45DA-BDCE-DA6647E5DB2D}">
      <dgm:prSet/>
      <dgm:spPr/>
      <dgm:t>
        <a:bodyPr/>
        <a:lstStyle/>
        <a:p>
          <a:endParaRPr lang="en-CA"/>
        </a:p>
      </dgm:t>
    </dgm:pt>
    <dgm:pt modelId="{5BE0B21A-08D2-45C1-90CF-4DED8EDC2D74}">
      <dgm:prSet phldrT="[Text]"/>
      <dgm:spPr/>
      <dgm:t>
        <a:bodyPr/>
        <a:lstStyle/>
        <a:p>
          <a:r>
            <a:rPr lang="en-CA" dirty="0"/>
            <a:t>Invasive Species</a:t>
          </a:r>
        </a:p>
      </dgm:t>
    </dgm:pt>
    <dgm:pt modelId="{9BAD63B9-DBC4-4CD2-B843-FFD464DB99F6}" type="parTrans" cxnId="{292E9722-EDCB-4827-9C83-4D496E25FBFD}">
      <dgm:prSet/>
      <dgm:spPr/>
      <dgm:t>
        <a:bodyPr/>
        <a:lstStyle/>
        <a:p>
          <a:endParaRPr lang="en-CA"/>
        </a:p>
      </dgm:t>
    </dgm:pt>
    <dgm:pt modelId="{ACE19367-6326-4404-BF33-876DB13D17B6}" type="sibTrans" cxnId="{292E9722-EDCB-4827-9C83-4D496E25FBFD}">
      <dgm:prSet/>
      <dgm:spPr/>
      <dgm:t>
        <a:bodyPr/>
        <a:lstStyle/>
        <a:p>
          <a:endParaRPr lang="en-CA"/>
        </a:p>
      </dgm:t>
    </dgm:pt>
    <dgm:pt modelId="{D33BCB3B-80BB-49FC-A9FE-8615FE9801FD}" type="pres">
      <dgm:prSet presAssocID="{9A580761-1B79-47A3-9B0E-ECE11D7EB0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4F9C6C-3514-4771-9E51-825939E8DEE8}" type="pres">
      <dgm:prSet presAssocID="{F7F88C7B-5478-422E-AA88-C8240A6AAA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F8040-86BB-4040-B88F-B3B905A80A4D}" type="pres">
      <dgm:prSet presAssocID="{F7F88C7B-5478-422E-AA88-C8240A6AAAA2}" presName="spNode" presStyleCnt="0"/>
      <dgm:spPr/>
    </dgm:pt>
    <dgm:pt modelId="{E909CE31-E46A-4135-A409-9BCFB827B96D}" type="pres">
      <dgm:prSet presAssocID="{36CDDD9A-CBD5-409B-B7D7-8C6A982A904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086A44C-4085-4332-AA65-18D13FA9D2BA}" type="pres">
      <dgm:prSet presAssocID="{1F017FE2-8B1A-4BF0-B051-9EBDB49944B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46E4B-A744-4ADC-9197-E1C633464B21}" type="pres">
      <dgm:prSet presAssocID="{1F017FE2-8B1A-4BF0-B051-9EBDB49944B1}" presName="spNode" presStyleCnt="0"/>
      <dgm:spPr/>
    </dgm:pt>
    <dgm:pt modelId="{BCDEA652-3347-4175-87A5-024C51387ED8}" type="pres">
      <dgm:prSet presAssocID="{6F0CF020-E804-474E-86CD-E80D87065A0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E26C216-FBE9-4F64-A68E-DA63F1BABF94}" type="pres">
      <dgm:prSet presAssocID="{C4919F36-7586-4DD8-A3F4-A881975CB4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7C270-FC1B-470D-A18B-6E5246882918}" type="pres">
      <dgm:prSet presAssocID="{C4919F36-7586-4DD8-A3F4-A881975CB445}" presName="spNode" presStyleCnt="0"/>
      <dgm:spPr/>
    </dgm:pt>
    <dgm:pt modelId="{2D76824F-868D-47E3-8E01-B93D3F281AAE}" type="pres">
      <dgm:prSet presAssocID="{16741464-F001-4134-9909-41B890DCDF3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23A2EB3-1DAA-426A-943E-A9D5C15775EE}" type="pres">
      <dgm:prSet presAssocID="{4EAB9C42-FF77-47CD-89D6-4A92E322DA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1BF29-839B-4D72-A47A-D517C10A3A72}" type="pres">
      <dgm:prSet presAssocID="{4EAB9C42-FF77-47CD-89D6-4A92E322DA5E}" presName="spNode" presStyleCnt="0"/>
      <dgm:spPr/>
    </dgm:pt>
    <dgm:pt modelId="{4644328A-1C33-4A66-8947-911A021F083A}" type="pres">
      <dgm:prSet presAssocID="{59894A30-679B-43FD-96DD-F0F18B0D080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CDCC7E5-BCC7-4D7E-A0D8-84C0C6E9BEE5}" type="pres">
      <dgm:prSet presAssocID="{5BE0B21A-08D2-45C1-90CF-4DED8EDC2D7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B951D-8800-40CD-94CC-430311AFD174}" type="pres">
      <dgm:prSet presAssocID="{5BE0B21A-08D2-45C1-90CF-4DED8EDC2D74}" presName="spNode" presStyleCnt="0"/>
      <dgm:spPr/>
    </dgm:pt>
    <dgm:pt modelId="{50FF667A-ACA4-48AE-95C5-3A599F3270B2}" type="pres">
      <dgm:prSet presAssocID="{ACE19367-6326-4404-BF33-876DB13D17B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DB810CBA-6AAC-4146-AA92-22140276F336}" type="presOf" srcId="{6F0CF020-E804-474E-86CD-E80D87065A08}" destId="{BCDEA652-3347-4175-87A5-024C51387ED8}" srcOrd="0" destOrd="0" presId="urn:microsoft.com/office/officeart/2005/8/layout/cycle6"/>
    <dgm:cxn modelId="{E5DD2983-0101-4B10-BBEA-067FE5107A90}" type="presOf" srcId="{9A580761-1B79-47A3-9B0E-ECE11D7EB084}" destId="{D33BCB3B-80BB-49FC-A9FE-8615FE9801FD}" srcOrd="0" destOrd="0" presId="urn:microsoft.com/office/officeart/2005/8/layout/cycle6"/>
    <dgm:cxn modelId="{E5F74051-B37C-4B47-9FBE-C532E0278209}" srcId="{9A580761-1B79-47A3-9B0E-ECE11D7EB084}" destId="{C4919F36-7586-4DD8-A3F4-A881975CB445}" srcOrd="2" destOrd="0" parTransId="{C8C1DD8F-6C56-4EAF-8D08-7738EDFF8DFA}" sibTransId="{16741464-F001-4134-9909-41B890DCDF31}"/>
    <dgm:cxn modelId="{203D0752-5243-49F2-9105-5066A3CBE5EA}" type="presOf" srcId="{ACE19367-6326-4404-BF33-876DB13D17B6}" destId="{50FF667A-ACA4-48AE-95C5-3A599F3270B2}" srcOrd="0" destOrd="0" presId="urn:microsoft.com/office/officeart/2005/8/layout/cycle6"/>
    <dgm:cxn modelId="{48ACC92D-3C6F-4040-B41B-9B35E22EE06A}" type="presOf" srcId="{F7F88C7B-5478-422E-AA88-C8240A6AAAA2}" destId="{9C4F9C6C-3514-4771-9E51-825939E8DEE8}" srcOrd="0" destOrd="0" presId="urn:microsoft.com/office/officeart/2005/8/layout/cycle6"/>
    <dgm:cxn modelId="{A8D5B0D5-C245-407F-B708-3FAB02459E7C}" type="presOf" srcId="{59894A30-679B-43FD-96DD-F0F18B0D0802}" destId="{4644328A-1C33-4A66-8947-911A021F083A}" srcOrd="0" destOrd="0" presId="urn:microsoft.com/office/officeart/2005/8/layout/cycle6"/>
    <dgm:cxn modelId="{292E9722-EDCB-4827-9C83-4D496E25FBFD}" srcId="{9A580761-1B79-47A3-9B0E-ECE11D7EB084}" destId="{5BE0B21A-08D2-45C1-90CF-4DED8EDC2D74}" srcOrd="4" destOrd="0" parTransId="{9BAD63B9-DBC4-4CD2-B843-FFD464DB99F6}" sibTransId="{ACE19367-6326-4404-BF33-876DB13D17B6}"/>
    <dgm:cxn modelId="{FAAD79EE-D1F1-4665-AC86-44153DC7A2A4}" type="presOf" srcId="{16741464-F001-4134-9909-41B890DCDF31}" destId="{2D76824F-868D-47E3-8E01-B93D3F281AAE}" srcOrd="0" destOrd="0" presId="urn:microsoft.com/office/officeart/2005/8/layout/cycle6"/>
    <dgm:cxn modelId="{19FEA308-C257-4E2D-865C-E70B712A210B}" type="presOf" srcId="{4EAB9C42-FF77-47CD-89D6-4A92E322DA5E}" destId="{F23A2EB3-1DAA-426A-943E-A9D5C15775EE}" srcOrd="0" destOrd="0" presId="urn:microsoft.com/office/officeart/2005/8/layout/cycle6"/>
    <dgm:cxn modelId="{9B478501-E008-481A-B4F2-94A323AFC97F}" type="presOf" srcId="{36CDDD9A-CBD5-409B-B7D7-8C6A982A9045}" destId="{E909CE31-E46A-4135-A409-9BCFB827B96D}" srcOrd="0" destOrd="0" presId="urn:microsoft.com/office/officeart/2005/8/layout/cycle6"/>
    <dgm:cxn modelId="{2162C11C-2761-4755-8B7E-E36F7B85E494}" srcId="{9A580761-1B79-47A3-9B0E-ECE11D7EB084}" destId="{F7F88C7B-5478-422E-AA88-C8240A6AAAA2}" srcOrd="0" destOrd="0" parTransId="{C2618D33-E3B5-4AB5-8F1D-AF4AE22FF088}" sibTransId="{36CDDD9A-CBD5-409B-B7D7-8C6A982A9045}"/>
    <dgm:cxn modelId="{801D0C90-3858-45D1-827F-3861227A63CE}" srcId="{9A580761-1B79-47A3-9B0E-ECE11D7EB084}" destId="{1F017FE2-8B1A-4BF0-B051-9EBDB49944B1}" srcOrd="1" destOrd="0" parTransId="{0AB5B7A2-2C47-4227-B4D1-CF60ACB531D5}" sibTransId="{6F0CF020-E804-474E-86CD-E80D87065A08}"/>
    <dgm:cxn modelId="{5AC3A225-31EB-4772-9934-E1F27AE1A0D9}" type="presOf" srcId="{C4919F36-7586-4DD8-A3F4-A881975CB445}" destId="{9E26C216-FBE9-4F64-A68E-DA63F1BABF94}" srcOrd="0" destOrd="0" presId="urn:microsoft.com/office/officeart/2005/8/layout/cycle6"/>
    <dgm:cxn modelId="{11BAB354-D1A9-41AD-B2F8-57B1633DE086}" type="presOf" srcId="{1F017FE2-8B1A-4BF0-B051-9EBDB49944B1}" destId="{A086A44C-4085-4332-AA65-18D13FA9D2BA}" srcOrd="0" destOrd="0" presId="urn:microsoft.com/office/officeart/2005/8/layout/cycle6"/>
    <dgm:cxn modelId="{DF4107C3-236B-45DA-BDCE-DA6647E5DB2D}" srcId="{9A580761-1B79-47A3-9B0E-ECE11D7EB084}" destId="{4EAB9C42-FF77-47CD-89D6-4A92E322DA5E}" srcOrd="3" destOrd="0" parTransId="{59F94019-67C1-4289-BA7E-BB6E225AEE2F}" sibTransId="{59894A30-679B-43FD-96DD-F0F18B0D0802}"/>
    <dgm:cxn modelId="{36E064FA-C15A-4EA8-A6AC-2B12A56FB12B}" type="presOf" srcId="{5BE0B21A-08D2-45C1-90CF-4DED8EDC2D74}" destId="{CCDCC7E5-BCC7-4D7E-A0D8-84C0C6E9BEE5}" srcOrd="0" destOrd="0" presId="urn:microsoft.com/office/officeart/2005/8/layout/cycle6"/>
    <dgm:cxn modelId="{A927CB01-A823-483E-A68F-756689C5C222}" type="presParOf" srcId="{D33BCB3B-80BB-49FC-A9FE-8615FE9801FD}" destId="{9C4F9C6C-3514-4771-9E51-825939E8DEE8}" srcOrd="0" destOrd="0" presId="urn:microsoft.com/office/officeart/2005/8/layout/cycle6"/>
    <dgm:cxn modelId="{20B399C6-4691-4CFF-AD2C-0B44521441B9}" type="presParOf" srcId="{D33BCB3B-80BB-49FC-A9FE-8615FE9801FD}" destId="{639F8040-86BB-4040-B88F-B3B905A80A4D}" srcOrd="1" destOrd="0" presId="urn:microsoft.com/office/officeart/2005/8/layout/cycle6"/>
    <dgm:cxn modelId="{00FF4F29-3BCE-4163-B029-EA0D116E3BD5}" type="presParOf" srcId="{D33BCB3B-80BB-49FC-A9FE-8615FE9801FD}" destId="{E909CE31-E46A-4135-A409-9BCFB827B96D}" srcOrd="2" destOrd="0" presId="urn:microsoft.com/office/officeart/2005/8/layout/cycle6"/>
    <dgm:cxn modelId="{491D75D6-D1E7-480A-A1D0-485B84EC93BA}" type="presParOf" srcId="{D33BCB3B-80BB-49FC-A9FE-8615FE9801FD}" destId="{A086A44C-4085-4332-AA65-18D13FA9D2BA}" srcOrd="3" destOrd="0" presId="urn:microsoft.com/office/officeart/2005/8/layout/cycle6"/>
    <dgm:cxn modelId="{EE4A3EE5-859C-4A9C-822A-6EFA6E5BFE27}" type="presParOf" srcId="{D33BCB3B-80BB-49FC-A9FE-8615FE9801FD}" destId="{2CF46E4B-A744-4ADC-9197-E1C633464B21}" srcOrd="4" destOrd="0" presId="urn:microsoft.com/office/officeart/2005/8/layout/cycle6"/>
    <dgm:cxn modelId="{2EB64B75-A186-49A3-9F9D-B0D951904CD4}" type="presParOf" srcId="{D33BCB3B-80BB-49FC-A9FE-8615FE9801FD}" destId="{BCDEA652-3347-4175-87A5-024C51387ED8}" srcOrd="5" destOrd="0" presId="urn:microsoft.com/office/officeart/2005/8/layout/cycle6"/>
    <dgm:cxn modelId="{CF8AD586-FC67-469C-9E82-AC0B23AAAF04}" type="presParOf" srcId="{D33BCB3B-80BB-49FC-A9FE-8615FE9801FD}" destId="{9E26C216-FBE9-4F64-A68E-DA63F1BABF94}" srcOrd="6" destOrd="0" presId="urn:microsoft.com/office/officeart/2005/8/layout/cycle6"/>
    <dgm:cxn modelId="{CA9D418F-FF09-4F23-92B8-5B5441FC3689}" type="presParOf" srcId="{D33BCB3B-80BB-49FC-A9FE-8615FE9801FD}" destId="{31E7C270-FC1B-470D-A18B-6E5246882918}" srcOrd="7" destOrd="0" presId="urn:microsoft.com/office/officeart/2005/8/layout/cycle6"/>
    <dgm:cxn modelId="{82B4F902-DD3C-4166-9134-D30E2F7081AD}" type="presParOf" srcId="{D33BCB3B-80BB-49FC-A9FE-8615FE9801FD}" destId="{2D76824F-868D-47E3-8E01-B93D3F281AAE}" srcOrd="8" destOrd="0" presId="urn:microsoft.com/office/officeart/2005/8/layout/cycle6"/>
    <dgm:cxn modelId="{B0702BE1-6420-4D0A-8C4E-8FF1AA2D4480}" type="presParOf" srcId="{D33BCB3B-80BB-49FC-A9FE-8615FE9801FD}" destId="{F23A2EB3-1DAA-426A-943E-A9D5C15775EE}" srcOrd="9" destOrd="0" presId="urn:microsoft.com/office/officeart/2005/8/layout/cycle6"/>
    <dgm:cxn modelId="{71C23FB9-3E1D-46A6-B7A6-F82FD8687FDB}" type="presParOf" srcId="{D33BCB3B-80BB-49FC-A9FE-8615FE9801FD}" destId="{5A21BF29-839B-4D72-A47A-D517C10A3A72}" srcOrd="10" destOrd="0" presId="urn:microsoft.com/office/officeart/2005/8/layout/cycle6"/>
    <dgm:cxn modelId="{336AE8C3-C98D-463A-8060-B5D9C0A71DD2}" type="presParOf" srcId="{D33BCB3B-80BB-49FC-A9FE-8615FE9801FD}" destId="{4644328A-1C33-4A66-8947-911A021F083A}" srcOrd="11" destOrd="0" presId="urn:microsoft.com/office/officeart/2005/8/layout/cycle6"/>
    <dgm:cxn modelId="{7E961DA7-2647-4AFC-9A89-D4AB18351FD8}" type="presParOf" srcId="{D33BCB3B-80BB-49FC-A9FE-8615FE9801FD}" destId="{CCDCC7E5-BCC7-4D7E-A0D8-84C0C6E9BEE5}" srcOrd="12" destOrd="0" presId="urn:microsoft.com/office/officeart/2005/8/layout/cycle6"/>
    <dgm:cxn modelId="{7A7D0254-E536-4044-8FD6-5A48857F6DCE}" type="presParOf" srcId="{D33BCB3B-80BB-49FC-A9FE-8615FE9801FD}" destId="{137B951D-8800-40CD-94CC-430311AFD174}" srcOrd="13" destOrd="0" presId="urn:microsoft.com/office/officeart/2005/8/layout/cycle6"/>
    <dgm:cxn modelId="{C1277143-A3FC-495B-8BCB-F71C6380F5A2}" type="presParOf" srcId="{D33BCB3B-80BB-49FC-A9FE-8615FE9801FD}" destId="{50FF667A-ACA4-48AE-95C5-3A599F3270B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580761-1B79-47A3-9B0E-ECE11D7EB084}" type="doc">
      <dgm:prSet loTypeId="urn:microsoft.com/office/officeart/2005/8/layout/cycle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CA"/>
        </a:p>
      </dgm:t>
    </dgm:pt>
    <dgm:pt modelId="{F7F88C7B-5478-422E-AA88-C8240A6AAAA2}">
      <dgm:prSet phldrT="[Text]"/>
      <dgm:spPr/>
      <dgm:t>
        <a:bodyPr/>
        <a:lstStyle/>
        <a:p>
          <a:r>
            <a:rPr lang="en-CA" dirty="0"/>
            <a:t>Nutrients</a:t>
          </a:r>
        </a:p>
      </dgm:t>
    </dgm:pt>
    <dgm:pt modelId="{C2618D33-E3B5-4AB5-8F1D-AF4AE22FF088}" type="parTrans" cxnId="{2162C11C-2761-4755-8B7E-E36F7B85E494}">
      <dgm:prSet/>
      <dgm:spPr/>
      <dgm:t>
        <a:bodyPr/>
        <a:lstStyle/>
        <a:p>
          <a:endParaRPr lang="en-CA"/>
        </a:p>
      </dgm:t>
    </dgm:pt>
    <dgm:pt modelId="{36CDDD9A-CBD5-409B-B7D7-8C6A982A9045}" type="sibTrans" cxnId="{2162C11C-2761-4755-8B7E-E36F7B85E494}">
      <dgm:prSet/>
      <dgm:spPr/>
      <dgm:t>
        <a:bodyPr/>
        <a:lstStyle/>
        <a:p>
          <a:endParaRPr lang="en-CA"/>
        </a:p>
      </dgm:t>
    </dgm:pt>
    <dgm:pt modelId="{1F017FE2-8B1A-4BF0-B051-9EBDB49944B1}">
      <dgm:prSet phldrT="[Text]"/>
      <dgm:spPr/>
      <dgm:t>
        <a:bodyPr/>
        <a:lstStyle/>
        <a:p>
          <a:r>
            <a:rPr lang="en-CA" dirty="0"/>
            <a:t>Chemistry</a:t>
          </a:r>
        </a:p>
      </dgm:t>
    </dgm:pt>
    <dgm:pt modelId="{0AB5B7A2-2C47-4227-B4D1-CF60ACB531D5}" type="parTrans" cxnId="{801D0C90-3858-45D1-827F-3861227A63CE}">
      <dgm:prSet/>
      <dgm:spPr/>
      <dgm:t>
        <a:bodyPr/>
        <a:lstStyle/>
        <a:p>
          <a:endParaRPr lang="en-CA"/>
        </a:p>
      </dgm:t>
    </dgm:pt>
    <dgm:pt modelId="{6F0CF020-E804-474E-86CD-E80D87065A08}" type="sibTrans" cxnId="{801D0C90-3858-45D1-827F-3861227A63CE}">
      <dgm:prSet/>
      <dgm:spPr/>
      <dgm:t>
        <a:bodyPr/>
        <a:lstStyle/>
        <a:p>
          <a:endParaRPr lang="en-CA"/>
        </a:p>
      </dgm:t>
    </dgm:pt>
    <dgm:pt modelId="{C4919F36-7586-4DD8-A3F4-A881975CB445}">
      <dgm:prSet phldrT="[Text]"/>
      <dgm:spPr/>
      <dgm:t>
        <a:bodyPr/>
        <a:lstStyle/>
        <a:p>
          <a:r>
            <a:rPr lang="en-CA" dirty="0"/>
            <a:t>Physical Parameters</a:t>
          </a:r>
        </a:p>
      </dgm:t>
    </dgm:pt>
    <dgm:pt modelId="{C8C1DD8F-6C56-4EAF-8D08-7738EDFF8DFA}" type="parTrans" cxnId="{E5F74051-B37C-4B47-9FBE-C532E0278209}">
      <dgm:prSet/>
      <dgm:spPr/>
      <dgm:t>
        <a:bodyPr/>
        <a:lstStyle/>
        <a:p>
          <a:endParaRPr lang="en-CA"/>
        </a:p>
      </dgm:t>
    </dgm:pt>
    <dgm:pt modelId="{16741464-F001-4134-9909-41B890DCDF31}" type="sibTrans" cxnId="{E5F74051-B37C-4B47-9FBE-C532E0278209}">
      <dgm:prSet/>
      <dgm:spPr/>
      <dgm:t>
        <a:bodyPr/>
        <a:lstStyle/>
        <a:p>
          <a:endParaRPr lang="en-CA"/>
        </a:p>
      </dgm:t>
    </dgm:pt>
    <dgm:pt modelId="{4EAB9C42-FF77-47CD-89D6-4A92E322DA5E}">
      <dgm:prSet phldrT="[Text]"/>
      <dgm:spPr/>
      <dgm:t>
        <a:bodyPr/>
        <a:lstStyle/>
        <a:p>
          <a:r>
            <a:rPr lang="en-CA" smtClean="0"/>
            <a:t>Biological Parameters</a:t>
          </a:r>
          <a:endParaRPr lang="en-CA" dirty="0"/>
        </a:p>
      </dgm:t>
    </dgm:pt>
    <dgm:pt modelId="{59F94019-67C1-4289-BA7E-BB6E225AEE2F}" type="parTrans" cxnId="{DF4107C3-236B-45DA-BDCE-DA6647E5DB2D}">
      <dgm:prSet/>
      <dgm:spPr/>
      <dgm:t>
        <a:bodyPr/>
        <a:lstStyle/>
        <a:p>
          <a:endParaRPr lang="en-CA"/>
        </a:p>
      </dgm:t>
    </dgm:pt>
    <dgm:pt modelId="{59894A30-679B-43FD-96DD-F0F18B0D0802}" type="sibTrans" cxnId="{DF4107C3-236B-45DA-BDCE-DA6647E5DB2D}">
      <dgm:prSet/>
      <dgm:spPr/>
      <dgm:t>
        <a:bodyPr/>
        <a:lstStyle/>
        <a:p>
          <a:endParaRPr lang="en-CA"/>
        </a:p>
      </dgm:t>
    </dgm:pt>
    <dgm:pt modelId="{D33BCB3B-80BB-49FC-A9FE-8615FE9801FD}" type="pres">
      <dgm:prSet presAssocID="{9A580761-1B79-47A3-9B0E-ECE11D7EB0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4F9C6C-3514-4771-9E51-825939E8DEE8}" type="pres">
      <dgm:prSet presAssocID="{F7F88C7B-5478-422E-AA88-C8240A6AAA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F8040-86BB-4040-B88F-B3B905A80A4D}" type="pres">
      <dgm:prSet presAssocID="{F7F88C7B-5478-422E-AA88-C8240A6AAAA2}" presName="spNode" presStyleCnt="0"/>
      <dgm:spPr/>
    </dgm:pt>
    <dgm:pt modelId="{E909CE31-E46A-4135-A409-9BCFB827B96D}" type="pres">
      <dgm:prSet presAssocID="{36CDDD9A-CBD5-409B-B7D7-8C6A982A9045}" presName="sibTrans" presStyleLbl="sibTrans1D1" presStyleIdx="0" presStyleCnt="4"/>
      <dgm:spPr/>
      <dgm:t>
        <a:bodyPr/>
        <a:lstStyle/>
        <a:p>
          <a:endParaRPr lang="en-US"/>
        </a:p>
      </dgm:t>
    </dgm:pt>
    <dgm:pt modelId="{A086A44C-4085-4332-AA65-18D13FA9D2BA}" type="pres">
      <dgm:prSet presAssocID="{1F017FE2-8B1A-4BF0-B051-9EBDB49944B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46E4B-A744-4ADC-9197-E1C633464B21}" type="pres">
      <dgm:prSet presAssocID="{1F017FE2-8B1A-4BF0-B051-9EBDB49944B1}" presName="spNode" presStyleCnt="0"/>
      <dgm:spPr/>
    </dgm:pt>
    <dgm:pt modelId="{BCDEA652-3347-4175-87A5-024C51387ED8}" type="pres">
      <dgm:prSet presAssocID="{6F0CF020-E804-474E-86CD-E80D87065A0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9E26C216-FBE9-4F64-A68E-DA63F1BABF94}" type="pres">
      <dgm:prSet presAssocID="{C4919F36-7586-4DD8-A3F4-A881975CB4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7C270-FC1B-470D-A18B-6E5246882918}" type="pres">
      <dgm:prSet presAssocID="{C4919F36-7586-4DD8-A3F4-A881975CB445}" presName="spNode" presStyleCnt="0"/>
      <dgm:spPr/>
    </dgm:pt>
    <dgm:pt modelId="{2D76824F-868D-47E3-8E01-B93D3F281AAE}" type="pres">
      <dgm:prSet presAssocID="{16741464-F001-4134-9909-41B890DCDF31}" presName="sibTrans" presStyleLbl="sibTrans1D1" presStyleIdx="2" presStyleCnt="4"/>
      <dgm:spPr/>
      <dgm:t>
        <a:bodyPr/>
        <a:lstStyle/>
        <a:p>
          <a:endParaRPr lang="en-US"/>
        </a:p>
      </dgm:t>
    </dgm:pt>
    <dgm:pt modelId="{F23A2EB3-1DAA-426A-943E-A9D5C15775EE}" type="pres">
      <dgm:prSet presAssocID="{4EAB9C42-FF77-47CD-89D6-4A92E322DA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1BF29-839B-4D72-A47A-D517C10A3A72}" type="pres">
      <dgm:prSet presAssocID="{4EAB9C42-FF77-47CD-89D6-4A92E322DA5E}" presName="spNode" presStyleCnt="0"/>
      <dgm:spPr/>
    </dgm:pt>
    <dgm:pt modelId="{4644328A-1C33-4A66-8947-911A021F083A}" type="pres">
      <dgm:prSet presAssocID="{59894A30-679B-43FD-96DD-F0F18B0D0802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DB810CBA-6AAC-4146-AA92-22140276F336}" type="presOf" srcId="{6F0CF020-E804-474E-86CD-E80D87065A08}" destId="{BCDEA652-3347-4175-87A5-024C51387ED8}" srcOrd="0" destOrd="0" presId="urn:microsoft.com/office/officeart/2005/8/layout/cycle6"/>
    <dgm:cxn modelId="{E5DD2983-0101-4B10-BBEA-067FE5107A90}" type="presOf" srcId="{9A580761-1B79-47A3-9B0E-ECE11D7EB084}" destId="{D33BCB3B-80BB-49FC-A9FE-8615FE9801FD}" srcOrd="0" destOrd="0" presId="urn:microsoft.com/office/officeart/2005/8/layout/cycle6"/>
    <dgm:cxn modelId="{E5F74051-B37C-4B47-9FBE-C532E0278209}" srcId="{9A580761-1B79-47A3-9B0E-ECE11D7EB084}" destId="{C4919F36-7586-4DD8-A3F4-A881975CB445}" srcOrd="2" destOrd="0" parTransId="{C8C1DD8F-6C56-4EAF-8D08-7738EDFF8DFA}" sibTransId="{16741464-F001-4134-9909-41B890DCDF31}"/>
    <dgm:cxn modelId="{48ACC92D-3C6F-4040-B41B-9B35E22EE06A}" type="presOf" srcId="{F7F88C7B-5478-422E-AA88-C8240A6AAAA2}" destId="{9C4F9C6C-3514-4771-9E51-825939E8DEE8}" srcOrd="0" destOrd="0" presId="urn:microsoft.com/office/officeart/2005/8/layout/cycle6"/>
    <dgm:cxn modelId="{A8D5B0D5-C245-407F-B708-3FAB02459E7C}" type="presOf" srcId="{59894A30-679B-43FD-96DD-F0F18B0D0802}" destId="{4644328A-1C33-4A66-8947-911A021F083A}" srcOrd="0" destOrd="0" presId="urn:microsoft.com/office/officeart/2005/8/layout/cycle6"/>
    <dgm:cxn modelId="{FAAD79EE-D1F1-4665-AC86-44153DC7A2A4}" type="presOf" srcId="{16741464-F001-4134-9909-41B890DCDF31}" destId="{2D76824F-868D-47E3-8E01-B93D3F281AAE}" srcOrd="0" destOrd="0" presId="urn:microsoft.com/office/officeart/2005/8/layout/cycle6"/>
    <dgm:cxn modelId="{19FEA308-C257-4E2D-865C-E70B712A210B}" type="presOf" srcId="{4EAB9C42-FF77-47CD-89D6-4A92E322DA5E}" destId="{F23A2EB3-1DAA-426A-943E-A9D5C15775EE}" srcOrd="0" destOrd="0" presId="urn:microsoft.com/office/officeart/2005/8/layout/cycle6"/>
    <dgm:cxn modelId="{9B478501-E008-481A-B4F2-94A323AFC97F}" type="presOf" srcId="{36CDDD9A-CBD5-409B-B7D7-8C6A982A9045}" destId="{E909CE31-E46A-4135-A409-9BCFB827B96D}" srcOrd="0" destOrd="0" presId="urn:microsoft.com/office/officeart/2005/8/layout/cycle6"/>
    <dgm:cxn modelId="{2162C11C-2761-4755-8B7E-E36F7B85E494}" srcId="{9A580761-1B79-47A3-9B0E-ECE11D7EB084}" destId="{F7F88C7B-5478-422E-AA88-C8240A6AAAA2}" srcOrd="0" destOrd="0" parTransId="{C2618D33-E3B5-4AB5-8F1D-AF4AE22FF088}" sibTransId="{36CDDD9A-CBD5-409B-B7D7-8C6A982A9045}"/>
    <dgm:cxn modelId="{801D0C90-3858-45D1-827F-3861227A63CE}" srcId="{9A580761-1B79-47A3-9B0E-ECE11D7EB084}" destId="{1F017FE2-8B1A-4BF0-B051-9EBDB49944B1}" srcOrd="1" destOrd="0" parTransId="{0AB5B7A2-2C47-4227-B4D1-CF60ACB531D5}" sibTransId="{6F0CF020-E804-474E-86CD-E80D87065A08}"/>
    <dgm:cxn modelId="{5AC3A225-31EB-4772-9934-E1F27AE1A0D9}" type="presOf" srcId="{C4919F36-7586-4DD8-A3F4-A881975CB445}" destId="{9E26C216-FBE9-4F64-A68E-DA63F1BABF94}" srcOrd="0" destOrd="0" presId="urn:microsoft.com/office/officeart/2005/8/layout/cycle6"/>
    <dgm:cxn modelId="{11BAB354-D1A9-41AD-B2F8-57B1633DE086}" type="presOf" srcId="{1F017FE2-8B1A-4BF0-B051-9EBDB49944B1}" destId="{A086A44C-4085-4332-AA65-18D13FA9D2BA}" srcOrd="0" destOrd="0" presId="urn:microsoft.com/office/officeart/2005/8/layout/cycle6"/>
    <dgm:cxn modelId="{DF4107C3-236B-45DA-BDCE-DA6647E5DB2D}" srcId="{9A580761-1B79-47A3-9B0E-ECE11D7EB084}" destId="{4EAB9C42-FF77-47CD-89D6-4A92E322DA5E}" srcOrd="3" destOrd="0" parTransId="{59F94019-67C1-4289-BA7E-BB6E225AEE2F}" sibTransId="{59894A30-679B-43FD-96DD-F0F18B0D0802}"/>
    <dgm:cxn modelId="{A927CB01-A823-483E-A68F-756689C5C222}" type="presParOf" srcId="{D33BCB3B-80BB-49FC-A9FE-8615FE9801FD}" destId="{9C4F9C6C-3514-4771-9E51-825939E8DEE8}" srcOrd="0" destOrd="0" presId="urn:microsoft.com/office/officeart/2005/8/layout/cycle6"/>
    <dgm:cxn modelId="{20B399C6-4691-4CFF-AD2C-0B44521441B9}" type="presParOf" srcId="{D33BCB3B-80BB-49FC-A9FE-8615FE9801FD}" destId="{639F8040-86BB-4040-B88F-B3B905A80A4D}" srcOrd="1" destOrd="0" presId="urn:microsoft.com/office/officeart/2005/8/layout/cycle6"/>
    <dgm:cxn modelId="{00FF4F29-3BCE-4163-B029-EA0D116E3BD5}" type="presParOf" srcId="{D33BCB3B-80BB-49FC-A9FE-8615FE9801FD}" destId="{E909CE31-E46A-4135-A409-9BCFB827B96D}" srcOrd="2" destOrd="0" presId="urn:microsoft.com/office/officeart/2005/8/layout/cycle6"/>
    <dgm:cxn modelId="{491D75D6-D1E7-480A-A1D0-485B84EC93BA}" type="presParOf" srcId="{D33BCB3B-80BB-49FC-A9FE-8615FE9801FD}" destId="{A086A44C-4085-4332-AA65-18D13FA9D2BA}" srcOrd="3" destOrd="0" presId="urn:microsoft.com/office/officeart/2005/8/layout/cycle6"/>
    <dgm:cxn modelId="{EE4A3EE5-859C-4A9C-822A-6EFA6E5BFE27}" type="presParOf" srcId="{D33BCB3B-80BB-49FC-A9FE-8615FE9801FD}" destId="{2CF46E4B-A744-4ADC-9197-E1C633464B21}" srcOrd="4" destOrd="0" presId="urn:microsoft.com/office/officeart/2005/8/layout/cycle6"/>
    <dgm:cxn modelId="{2EB64B75-A186-49A3-9F9D-B0D951904CD4}" type="presParOf" srcId="{D33BCB3B-80BB-49FC-A9FE-8615FE9801FD}" destId="{BCDEA652-3347-4175-87A5-024C51387ED8}" srcOrd="5" destOrd="0" presId="urn:microsoft.com/office/officeart/2005/8/layout/cycle6"/>
    <dgm:cxn modelId="{CF8AD586-FC67-469C-9E82-AC0B23AAAF04}" type="presParOf" srcId="{D33BCB3B-80BB-49FC-A9FE-8615FE9801FD}" destId="{9E26C216-FBE9-4F64-A68E-DA63F1BABF94}" srcOrd="6" destOrd="0" presId="urn:microsoft.com/office/officeart/2005/8/layout/cycle6"/>
    <dgm:cxn modelId="{CA9D418F-FF09-4F23-92B8-5B5441FC3689}" type="presParOf" srcId="{D33BCB3B-80BB-49FC-A9FE-8615FE9801FD}" destId="{31E7C270-FC1B-470D-A18B-6E5246882918}" srcOrd="7" destOrd="0" presId="urn:microsoft.com/office/officeart/2005/8/layout/cycle6"/>
    <dgm:cxn modelId="{82B4F902-DD3C-4166-9134-D30E2F7081AD}" type="presParOf" srcId="{D33BCB3B-80BB-49FC-A9FE-8615FE9801FD}" destId="{2D76824F-868D-47E3-8E01-B93D3F281AAE}" srcOrd="8" destOrd="0" presId="urn:microsoft.com/office/officeart/2005/8/layout/cycle6"/>
    <dgm:cxn modelId="{B0702BE1-6420-4D0A-8C4E-8FF1AA2D4480}" type="presParOf" srcId="{D33BCB3B-80BB-49FC-A9FE-8615FE9801FD}" destId="{F23A2EB3-1DAA-426A-943E-A9D5C15775EE}" srcOrd="9" destOrd="0" presId="urn:microsoft.com/office/officeart/2005/8/layout/cycle6"/>
    <dgm:cxn modelId="{71C23FB9-3E1D-46A6-B7A6-F82FD8687FDB}" type="presParOf" srcId="{D33BCB3B-80BB-49FC-A9FE-8615FE9801FD}" destId="{5A21BF29-839B-4D72-A47A-D517C10A3A72}" srcOrd="10" destOrd="0" presId="urn:microsoft.com/office/officeart/2005/8/layout/cycle6"/>
    <dgm:cxn modelId="{336AE8C3-C98D-463A-8060-B5D9C0A71DD2}" type="presParOf" srcId="{D33BCB3B-80BB-49FC-A9FE-8615FE9801FD}" destId="{4644328A-1C33-4A66-8947-911A021F083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F9C6C-3514-4771-9E51-825939E8DEE8}">
      <dsp:nvSpPr>
        <dsp:cNvPr id="0" name=""/>
        <dsp:cNvSpPr/>
      </dsp:nvSpPr>
      <dsp:spPr>
        <a:xfrm>
          <a:off x="2330834" y="646"/>
          <a:ext cx="1275581" cy="8291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Nutrients</a:t>
          </a:r>
        </a:p>
      </dsp:txBody>
      <dsp:txXfrm>
        <a:off x="2371309" y="41121"/>
        <a:ext cx="1194631" cy="748177"/>
      </dsp:txXfrm>
    </dsp:sp>
    <dsp:sp modelId="{E909CE31-E46A-4135-A409-9BCFB827B96D}">
      <dsp:nvSpPr>
        <dsp:cNvPr id="0" name=""/>
        <dsp:cNvSpPr/>
      </dsp:nvSpPr>
      <dsp:spPr>
        <a:xfrm>
          <a:off x="1311575" y="415209"/>
          <a:ext cx="3314098" cy="3314098"/>
        </a:xfrm>
        <a:custGeom>
          <a:avLst/>
          <a:gdLst/>
          <a:ahLst/>
          <a:cxnLst/>
          <a:rect l="0" t="0" r="0" b="0"/>
          <a:pathLst>
            <a:path>
              <a:moveTo>
                <a:pt x="2303609" y="131345"/>
              </a:moveTo>
              <a:arcTo wR="1657049" hR="1657049" stAng="17577970" swAng="196226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6A44C-4085-4332-AA65-18D13FA9D2BA}">
      <dsp:nvSpPr>
        <dsp:cNvPr id="0" name=""/>
        <dsp:cNvSpPr/>
      </dsp:nvSpPr>
      <dsp:spPr>
        <a:xfrm>
          <a:off x="3906781" y="1145638"/>
          <a:ext cx="1275581" cy="8291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Chemistry</a:t>
          </a:r>
        </a:p>
      </dsp:txBody>
      <dsp:txXfrm>
        <a:off x="3947256" y="1186113"/>
        <a:ext cx="1194631" cy="748177"/>
      </dsp:txXfrm>
    </dsp:sp>
    <dsp:sp modelId="{BCDEA652-3347-4175-87A5-024C51387ED8}">
      <dsp:nvSpPr>
        <dsp:cNvPr id="0" name=""/>
        <dsp:cNvSpPr/>
      </dsp:nvSpPr>
      <dsp:spPr>
        <a:xfrm>
          <a:off x="1311575" y="415209"/>
          <a:ext cx="3314098" cy="3314098"/>
        </a:xfrm>
        <a:custGeom>
          <a:avLst/>
          <a:gdLst/>
          <a:ahLst/>
          <a:cxnLst/>
          <a:rect l="0" t="0" r="0" b="0"/>
          <a:pathLst>
            <a:path>
              <a:moveTo>
                <a:pt x="3311818" y="1570151"/>
              </a:moveTo>
              <a:arcTo wR="1657049" hR="1657049" stAng="21419638" swAng="219686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6C216-FBE9-4F64-A68E-DA63F1BABF94}">
      <dsp:nvSpPr>
        <dsp:cNvPr id="0" name=""/>
        <dsp:cNvSpPr/>
      </dsp:nvSpPr>
      <dsp:spPr>
        <a:xfrm>
          <a:off x="3304823" y="2998276"/>
          <a:ext cx="1275581" cy="8291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Physical Parameters</a:t>
          </a:r>
        </a:p>
      </dsp:txBody>
      <dsp:txXfrm>
        <a:off x="3345298" y="3038751"/>
        <a:ext cx="1194631" cy="748177"/>
      </dsp:txXfrm>
    </dsp:sp>
    <dsp:sp modelId="{2D76824F-868D-47E3-8E01-B93D3F281AAE}">
      <dsp:nvSpPr>
        <dsp:cNvPr id="0" name=""/>
        <dsp:cNvSpPr/>
      </dsp:nvSpPr>
      <dsp:spPr>
        <a:xfrm>
          <a:off x="1311575" y="415209"/>
          <a:ext cx="3314098" cy="3314098"/>
        </a:xfrm>
        <a:custGeom>
          <a:avLst/>
          <a:gdLst/>
          <a:ahLst/>
          <a:cxnLst/>
          <a:rect l="0" t="0" r="0" b="0"/>
          <a:pathLst>
            <a:path>
              <a:moveTo>
                <a:pt x="1986660" y="3280985"/>
              </a:moveTo>
              <a:arcTo wR="1657049" hR="1657049" stAng="4711590" swAng="137682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A2EB3-1DAA-426A-943E-A9D5C15775EE}">
      <dsp:nvSpPr>
        <dsp:cNvPr id="0" name=""/>
        <dsp:cNvSpPr/>
      </dsp:nvSpPr>
      <dsp:spPr>
        <a:xfrm>
          <a:off x="1356845" y="2998276"/>
          <a:ext cx="1275581" cy="8291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Biological Parameters</a:t>
          </a:r>
        </a:p>
      </dsp:txBody>
      <dsp:txXfrm>
        <a:off x="1397320" y="3038751"/>
        <a:ext cx="1194631" cy="748177"/>
      </dsp:txXfrm>
    </dsp:sp>
    <dsp:sp modelId="{4644328A-1C33-4A66-8947-911A021F083A}">
      <dsp:nvSpPr>
        <dsp:cNvPr id="0" name=""/>
        <dsp:cNvSpPr/>
      </dsp:nvSpPr>
      <dsp:spPr>
        <a:xfrm>
          <a:off x="1311575" y="415209"/>
          <a:ext cx="3314098" cy="3314098"/>
        </a:xfrm>
        <a:custGeom>
          <a:avLst/>
          <a:gdLst/>
          <a:ahLst/>
          <a:cxnLst/>
          <a:rect l="0" t="0" r="0" b="0"/>
          <a:pathLst>
            <a:path>
              <a:moveTo>
                <a:pt x="276991" y="2574247"/>
              </a:moveTo>
              <a:arcTo wR="1657049" hR="1657049" stAng="8783498" swAng="219686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CC7E5-BCC7-4D7E-A0D8-84C0C6E9BEE5}">
      <dsp:nvSpPr>
        <dsp:cNvPr id="0" name=""/>
        <dsp:cNvSpPr/>
      </dsp:nvSpPr>
      <dsp:spPr>
        <a:xfrm>
          <a:off x="754887" y="1145638"/>
          <a:ext cx="1275581" cy="8291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Invasive Species</a:t>
          </a:r>
        </a:p>
      </dsp:txBody>
      <dsp:txXfrm>
        <a:off x="795362" y="1186113"/>
        <a:ext cx="1194631" cy="748177"/>
      </dsp:txXfrm>
    </dsp:sp>
    <dsp:sp modelId="{50FF667A-ACA4-48AE-95C5-3A599F3270B2}">
      <dsp:nvSpPr>
        <dsp:cNvPr id="0" name=""/>
        <dsp:cNvSpPr/>
      </dsp:nvSpPr>
      <dsp:spPr>
        <a:xfrm>
          <a:off x="1311575" y="415209"/>
          <a:ext cx="3314098" cy="3314098"/>
        </a:xfrm>
        <a:custGeom>
          <a:avLst/>
          <a:gdLst/>
          <a:ahLst/>
          <a:cxnLst/>
          <a:rect l="0" t="0" r="0" b="0"/>
          <a:pathLst>
            <a:path>
              <a:moveTo>
                <a:pt x="288642" y="722557"/>
              </a:moveTo>
              <a:arcTo wR="1657049" hR="1657049" stAng="12859761" swAng="196226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F9C6C-3514-4771-9E51-825939E8DEE8}">
      <dsp:nvSpPr>
        <dsp:cNvPr id="0" name=""/>
        <dsp:cNvSpPr/>
      </dsp:nvSpPr>
      <dsp:spPr>
        <a:xfrm>
          <a:off x="2275027" y="2400"/>
          <a:ext cx="1387194" cy="9016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/>
            <a:t>Nutrients</a:t>
          </a:r>
        </a:p>
      </dsp:txBody>
      <dsp:txXfrm>
        <a:off x="2319043" y="46416"/>
        <a:ext cx="1299162" cy="813644"/>
      </dsp:txXfrm>
    </dsp:sp>
    <dsp:sp modelId="{E909CE31-E46A-4135-A409-9BCFB827B96D}">
      <dsp:nvSpPr>
        <dsp:cNvPr id="0" name=""/>
        <dsp:cNvSpPr/>
      </dsp:nvSpPr>
      <dsp:spPr>
        <a:xfrm>
          <a:off x="1480351" y="453238"/>
          <a:ext cx="2976546" cy="2976546"/>
        </a:xfrm>
        <a:custGeom>
          <a:avLst/>
          <a:gdLst/>
          <a:ahLst/>
          <a:cxnLst/>
          <a:rect l="0" t="0" r="0" b="0"/>
          <a:pathLst>
            <a:path>
              <a:moveTo>
                <a:pt x="2191841" y="176804"/>
              </a:moveTo>
              <a:arcTo wR="1488273" hR="1488273" stAng="17892742" swAng="262316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6A44C-4085-4332-AA65-18D13FA9D2BA}">
      <dsp:nvSpPr>
        <dsp:cNvPr id="0" name=""/>
        <dsp:cNvSpPr/>
      </dsp:nvSpPr>
      <dsp:spPr>
        <a:xfrm>
          <a:off x="3763301" y="1490673"/>
          <a:ext cx="1387194" cy="9016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/>
            <a:t>Chemistry</a:t>
          </a:r>
        </a:p>
      </dsp:txBody>
      <dsp:txXfrm>
        <a:off x="3807317" y="1534689"/>
        <a:ext cx="1299162" cy="813644"/>
      </dsp:txXfrm>
    </dsp:sp>
    <dsp:sp modelId="{BCDEA652-3347-4175-87A5-024C51387ED8}">
      <dsp:nvSpPr>
        <dsp:cNvPr id="0" name=""/>
        <dsp:cNvSpPr/>
      </dsp:nvSpPr>
      <dsp:spPr>
        <a:xfrm>
          <a:off x="1480351" y="453238"/>
          <a:ext cx="2976546" cy="2976546"/>
        </a:xfrm>
        <a:custGeom>
          <a:avLst/>
          <a:gdLst/>
          <a:ahLst/>
          <a:cxnLst/>
          <a:rect l="0" t="0" r="0" b="0"/>
          <a:pathLst>
            <a:path>
              <a:moveTo>
                <a:pt x="2903156" y="1949859"/>
              </a:moveTo>
              <a:arcTo wR="1488273" hR="1488273" stAng="1084093" swAng="262316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6C216-FBE9-4F64-A68E-DA63F1BABF94}">
      <dsp:nvSpPr>
        <dsp:cNvPr id="0" name=""/>
        <dsp:cNvSpPr/>
      </dsp:nvSpPr>
      <dsp:spPr>
        <a:xfrm>
          <a:off x="2275027" y="2978947"/>
          <a:ext cx="1387194" cy="9016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/>
            <a:t>Physical Parameters</a:t>
          </a:r>
        </a:p>
      </dsp:txBody>
      <dsp:txXfrm>
        <a:off x="2319043" y="3022963"/>
        <a:ext cx="1299162" cy="813644"/>
      </dsp:txXfrm>
    </dsp:sp>
    <dsp:sp modelId="{2D76824F-868D-47E3-8E01-B93D3F281AAE}">
      <dsp:nvSpPr>
        <dsp:cNvPr id="0" name=""/>
        <dsp:cNvSpPr/>
      </dsp:nvSpPr>
      <dsp:spPr>
        <a:xfrm>
          <a:off x="1480351" y="453238"/>
          <a:ext cx="2976546" cy="2976546"/>
        </a:xfrm>
        <a:custGeom>
          <a:avLst/>
          <a:gdLst/>
          <a:ahLst/>
          <a:cxnLst/>
          <a:rect l="0" t="0" r="0" b="0"/>
          <a:pathLst>
            <a:path>
              <a:moveTo>
                <a:pt x="784705" y="2799741"/>
              </a:moveTo>
              <a:arcTo wR="1488273" hR="1488273" stAng="7092742" swAng="262316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A2EB3-1DAA-426A-943E-A9D5C15775EE}">
      <dsp:nvSpPr>
        <dsp:cNvPr id="0" name=""/>
        <dsp:cNvSpPr/>
      </dsp:nvSpPr>
      <dsp:spPr>
        <a:xfrm>
          <a:off x="786754" y="1490673"/>
          <a:ext cx="1387194" cy="9016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smtClean="0"/>
            <a:t>Biological Parameters</a:t>
          </a:r>
          <a:endParaRPr lang="en-CA" sz="1900" kern="1200" dirty="0"/>
        </a:p>
      </dsp:txBody>
      <dsp:txXfrm>
        <a:off x="830770" y="1534689"/>
        <a:ext cx="1299162" cy="813644"/>
      </dsp:txXfrm>
    </dsp:sp>
    <dsp:sp modelId="{4644328A-1C33-4A66-8947-911A021F083A}">
      <dsp:nvSpPr>
        <dsp:cNvPr id="0" name=""/>
        <dsp:cNvSpPr/>
      </dsp:nvSpPr>
      <dsp:spPr>
        <a:xfrm>
          <a:off x="1480351" y="453238"/>
          <a:ext cx="2976546" cy="2976546"/>
        </a:xfrm>
        <a:custGeom>
          <a:avLst/>
          <a:gdLst/>
          <a:ahLst/>
          <a:cxnLst/>
          <a:rect l="0" t="0" r="0" b="0"/>
          <a:pathLst>
            <a:path>
              <a:moveTo>
                <a:pt x="73389" y="1026686"/>
              </a:moveTo>
              <a:arcTo wR="1488273" hR="1488273" stAng="11884093" swAng="262316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5BADE-13B8-4356-B058-A0B307D47ADF}" type="datetimeFigureOut">
              <a:rPr lang="en-CA" smtClean="0"/>
              <a:t>2022-11-23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59865-33BF-4CE0-96A4-DA465CA44E9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254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Always</a:t>
            </a:r>
            <a:r>
              <a:rPr lang="en-CA" baseline="0" dirty="0" smtClean="0"/>
              <a:t> welcome a chance to chat about cit sci and we don’t have too many projects in the bow basin so this is a great opportunity.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9865-33BF-4CE0-96A4-DA465CA44E9C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573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Non-Profit</a:t>
            </a:r>
          </a:p>
          <a:p>
            <a:r>
              <a:rPr lang="en-CA" dirty="0" smtClean="0"/>
              <a:t>Charity</a:t>
            </a:r>
          </a:p>
          <a:p>
            <a:endParaRPr lang="en-CA" dirty="0" smtClean="0"/>
          </a:p>
          <a:p>
            <a:r>
              <a:rPr lang="en-CA" dirty="0" smtClean="0"/>
              <a:t>Current team: Bradley,</a:t>
            </a:r>
            <a:r>
              <a:rPr lang="en-CA" baseline="0" dirty="0" smtClean="0"/>
              <a:t> Caleb, Kurstyn</a:t>
            </a:r>
            <a:endParaRPr lang="en-CA" dirty="0" smtClean="0"/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Mission:</a:t>
            </a:r>
            <a:r>
              <a:rPr lang="en-CA" baseline="0" dirty="0"/>
              <a:t> </a:t>
            </a:r>
            <a:r>
              <a:rPr lang="en-US" sz="1200" dirty="0"/>
              <a:t>Objective: undertake the collection of data and information to increase the knowledge of lake functions and management </a:t>
            </a:r>
            <a:r>
              <a:rPr lang="en-US" sz="1200" dirty="0" smtClean="0"/>
              <a:t>options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69C4-0CAD-454A-BF14-C2D146862AE6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166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LakeWatch </a:t>
            </a:r>
            <a:r>
              <a:rPr lang="en-US" sz="1200" dirty="0" smtClean="0">
                <a:latin typeface="Cambria" pitchFamily="18" charset="0"/>
              </a:rPr>
              <a:t>program – flagship program. </a:t>
            </a:r>
            <a:r>
              <a:rPr lang="en-US" sz="1200" dirty="0">
                <a:latin typeface="Cambria" pitchFamily="18" charset="0"/>
              </a:rPr>
              <a:t>is dependent on volunteers</a:t>
            </a:r>
            <a:r>
              <a:rPr lang="en-US" sz="1200" dirty="0" smtClean="0">
                <a:latin typeface="Cambria" pitchFamily="18" charset="0"/>
              </a:rPr>
              <a:t>. Participatory Monitoring Program.</a:t>
            </a:r>
            <a:endParaRPr lang="en-US" sz="12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2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dirty="0">
                <a:latin typeface="Cambria" pitchFamily="18" charset="0"/>
              </a:rPr>
              <a:t>Volunteers meet technicians 4 or 5 times throughout the summer.</a:t>
            </a:r>
          </a:p>
          <a:p>
            <a:pPr eaLnBrk="1" hangingPunct="1">
              <a:lnSpc>
                <a:spcPct val="80000"/>
              </a:lnSpc>
            </a:pPr>
            <a:endParaRPr lang="en-US" sz="12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dirty="0">
                <a:latin typeface="Cambria" pitchFamily="18" charset="0"/>
              </a:rPr>
              <a:t>Volunteers provide transportation!</a:t>
            </a:r>
          </a:p>
          <a:p>
            <a:endParaRPr lang="en-CA" dirty="0"/>
          </a:p>
          <a:p>
            <a:r>
              <a:rPr lang="en-CA" dirty="0"/>
              <a:t>10 point composite.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69C4-0CAD-454A-BF14-C2D146862AE6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054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Adaptable lakekeepers model provided an</a:t>
            </a:r>
            <a:r>
              <a:rPr lang="en-CA" baseline="0" dirty="0" smtClean="0"/>
              <a:t> easy way to develop a winter program – the program focused partly on a new community of citizen scientists – winter anglers. Has been rewarding thinking about lakes differently under the ice.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9865-33BF-4CE0-96A4-DA465CA44E9C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690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9FC2-5576-4888-A238-CE4441552C61}" type="datetimeFigureOut">
              <a:rPr lang="en-CA" smtClean="0"/>
              <a:t>2022-11-23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BB6-FD6D-489E-800B-C79AB7D50C4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408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9FC2-5576-4888-A238-CE4441552C61}" type="datetimeFigureOut">
              <a:rPr lang="en-CA" smtClean="0"/>
              <a:t>2022-11-23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BB6-FD6D-489E-800B-C79AB7D50C4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00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9FC2-5576-4888-A238-CE4441552C61}" type="datetimeFigureOut">
              <a:rPr lang="en-CA" smtClean="0"/>
              <a:t>2022-11-23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BB6-FD6D-489E-800B-C79AB7D50C4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08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9FC2-5576-4888-A238-CE4441552C61}" type="datetimeFigureOut">
              <a:rPr lang="en-CA" smtClean="0"/>
              <a:t>2022-11-23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BB6-FD6D-489E-800B-C79AB7D50C4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303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9FC2-5576-4888-A238-CE4441552C61}" type="datetimeFigureOut">
              <a:rPr lang="en-CA" smtClean="0"/>
              <a:t>2022-11-23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BB6-FD6D-489E-800B-C79AB7D50C4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949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9FC2-5576-4888-A238-CE4441552C61}" type="datetimeFigureOut">
              <a:rPr lang="en-CA" smtClean="0"/>
              <a:t>2022-11-23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BB6-FD6D-489E-800B-C79AB7D50C4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170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9FC2-5576-4888-A238-CE4441552C61}" type="datetimeFigureOut">
              <a:rPr lang="en-CA" smtClean="0"/>
              <a:t>2022-11-23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BB6-FD6D-489E-800B-C79AB7D50C4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680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9FC2-5576-4888-A238-CE4441552C61}" type="datetimeFigureOut">
              <a:rPr lang="en-CA" smtClean="0"/>
              <a:t>2022-11-23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BB6-FD6D-489E-800B-C79AB7D50C4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082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9FC2-5576-4888-A238-CE4441552C61}" type="datetimeFigureOut">
              <a:rPr lang="en-CA" smtClean="0"/>
              <a:t>2022-11-23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BB6-FD6D-489E-800B-C79AB7D50C4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033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9FC2-5576-4888-A238-CE4441552C61}" type="datetimeFigureOut">
              <a:rPr lang="en-CA" smtClean="0"/>
              <a:t>2022-11-23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BB6-FD6D-489E-800B-C79AB7D50C4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69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9FC2-5576-4888-A238-CE4441552C61}" type="datetimeFigureOut">
              <a:rPr lang="en-CA" smtClean="0"/>
              <a:t>2022-11-23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BB6-FD6D-489E-800B-C79AB7D50C4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949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49FC2-5576-4888-A238-CE4441552C61}" type="datetimeFigureOut">
              <a:rPr lang="en-CA" smtClean="0"/>
              <a:t>2022-11-23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5BB6-FD6D-489E-800B-C79AB7D50C4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682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026"/>
          <p:cNvSpPr>
            <a:spLocks noChangeArrowheads="1"/>
          </p:cNvSpPr>
          <p:nvPr/>
        </p:nvSpPr>
        <p:spPr bwMode="auto">
          <a:xfrm>
            <a:off x="1572491" y="4419600"/>
            <a:ext cx="7571509" cy="314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LILSA Annual General Meeting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+mj-lt"/>
            </a:endParaRPr>
          </a:p>
          <a:p>
            <a:pPr algn="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August 20, 2022</a:t>
            </a:r>
          </a:p>
        </p:txBody>
      </p:sp>
      <p:pic>
        <p:nvPicPr>
          <p:cNvPr id="8" name="Picture 2" descr="ALMS Logo - without name cop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50" y="-10885"/>
            <a:ext cx="2436806" cy="107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9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3528" y="795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How Many Cyanobacteria (cells/mL) were at </a:t>
            </a:r>
            <a:r>
              <a:rPr lang="en-CA" dirty="0"/>
              <a:t>E</a:t>
            </a:r>
            <a:r>
              <a:rPr lang="en-CA" dirty="0" smtClean="0"/>
              <a:t>ach Beach Location?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" y="1335314"/>
            <a:ext cx="9070425" cy="55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1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5027"/>
            <a:ext cx="9144000" cy="511297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3528" y="795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How Much Microcystin Toxin (</a:t>
            </a:r>
            <a:r>
              <a:rPr lang="en-CA" dirty="0" err="1" smtClean="0"/>
              <a:t>ug</a:t>
            </a:r>
            <a:r>
              <a:rPr lang="en-CA" dirty="0" smtClean="0"/>
              <a:t>/L) was at Each Beach Location?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16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528" y="795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What About Grab Samples?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08165"/>
            <a:ext cx="3774446" cy="5032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85693" y="6150686"/>
            <a:ext cx="30602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Isle Lake July 18</a:t>
            </a:r>
            <a:r>
              <a:rPr lang="en-CA" sz="1400" baseline="30000" dirty="0" smtClean="0"/>
              <a:t>th</a:t>
            </a:r>
            <a:r>
              <a:rPr lang="en-CA" sz="1400" dirty="0" smtClean="0"/>
              <a:t> 2022</a:t>
            </a:r>
          </a:p>
          <a:p>
            <a:pPr algn="ctr"/>
            <a:r>
              <a:rPr lang="en-CA" sz="1400" dirty="0" smtClean="0"/>
              <a:t>Cyanobacteria Cells Per mL: 50,593,557</a:t>
            </a:r>
            <a:br>
              <a:rPr lang="en-CA" sz="1400" dirty="0" smtClean="0"/>
            </a:br>
            <a:r>
              <a:rPr lang="en-CA" sz="1400" dirty="0" smtClean="0"/>
              <a:t>Microcystin Toxin: 2087.98 </a:t>
            </a:r>
            <a:r>
              <a:rPr lang="en-CA" sz="1400" dirty="0" err="1" smtClean="0"/>
              <a:t>ug</a:t>
            </a:r>
            <a:r>
              <a:rPr lang="en-CA" sz="1400" dirty="0" smtClean="0"/>
              <a:t>/L</a:t>
            </a:r>
            <a:endParaRPr lang="en-CA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0126" y="1737239"/>
            <a:ext cx="5032595" cy="377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313021" y="6150686"/>
            <a:ext cx="1206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Alberta Beach</a:t>
            </a:r>
          </a:p>
          <a:p>
            <a:pPr algn="ctr"/>
            <a:r>
              <a:rPr lang="en-CA" sz="1400" dirty="0" smtClean="0"/>
              <a:t>July 24</a:t>
            </a:r>
            <a:r>
              <a:rPr lang="en-CA" sz="1400" baseline="30000" dirty="0" smtClean="0"/>
              <a:t>th</a:t>
            </a:r>
            <a:r>
              <a:rPr lang="en-CA" sz="1400" dirty="0" smtClean="0"/>
              <a:t> 2022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1249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1112" y="1044741"/>
            <a:ext cx="8357926" cy="6268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356183" y="2743200"/>
            <a:ext cx="2515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dirty="0" smtClean="0"/>
              <a:t>Alberta Beach</a:t>
            </a:r>
          </a:p>
          <a:p>
            <a:pPr algn="ctr"/>
            <a:r>
              <a:rPr lang="en-CA" sz="3200" dirty="0" smtClean="0"/>
              <a:t>July 24</a:t>
            </a:r>
            <a:r>
              <a:rPr lang="en-CA" sz="3200" baseline="30000" dirty="0" smtClean="0"/>
              <a:t>th</a:t>
            </a:r>
            <a:r>
              <a:rPr lang="en-CA" sz="3200" dirty="0" smtClean="0"/>
              <a:t> 2022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5272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2" y="1066800"/>
            <a:ext cx="9105561" cy="4953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5429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LakeWatch in Space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81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14" y="-18143"/>
            <a:ext cx="7819571" cy="77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7924800" cy="68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0F9A8458-0D61-442B-829A-1EB14EB48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6077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AA2601-096F-49B8-9257-59C61F8B30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2984" cy="11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DF6F60E-4960-467A-B197-7D7AFE47E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387596"/>
              </p:ext>
            </p:extLst>
          </p:nvPr>
        </p:nvGraphicFramePr>
        <p:xfrm>
          <a:off x="3429000" y="152400"/>
          <a:ext cx="5937250" cy="388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23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MS Logo - without name cop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388" y="2779944"/>
            <a:ext cx="2935224" cy="129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SCN538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3228" cy="219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814" y="0"/>
            <a:ext cx="2942372" cy="2206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6582"/>
            <a:ext cx="2935224" cy="220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7542"/>
            <a:ext cx="2935224" cy="219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76" y="4656582"/>
            <a:ext cx="2935224" cy="220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76" y="2327542"/>
            <a:ext cx="2935224" cy="220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icture containing outdoor, people&#10;&#10;Description automatically generated">
            <a:extLst>
              <a:ext uri="{FF2B5EF4-FFF2-40B4-BE49-F238E27FC236}">
                <a16:creationId xmlns:a16="http://schemas.microsoft.com/office/drawing/2014/main" id="{04555868-77B0-4088-9F89-E35A45B0B8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63" y="4655438"/>
            <a:ext cx="2938273" cy="2203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picture containing outdoor, sky, nature, shore&#10;&#10;Description automatically generated">
            <a:extLst>
              <a:ext uri="{FF2B5EF4-FFF2-40B4-BE49-F238E27FC236}">
                <a16:creationId xmlns:a16="http://schemas.microsoft.com/office/drawing/2014/main" id="{DFB26A73-0490-4967-8399-C56032BF417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4"/>
          <a:stretch/>
        </p:blipFill>
        <p:spPr>
          <a:xfrm>
            <a:off x="6212350" y="-19050"/>
            <a:ext cx="2931650" cy="2206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01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56DA-6F34-4B78-995D-663044B1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Content Placeholder 5" descr="A group of people walking on a snowy hill&#10;&#10;Description automatically generated with low confidence">
            <a:extLst>
              <a:ext uri="{FF2B5EF4-FFF2-40B4-BE49-F238E27FC236}">
                <a16:creationId xmlns:a16="http://schemas.microsoft.com/office/drawing/2014/main" id="{14AEBA27-7D95-4FF0-BFC6-AAF33203B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4E66E3-3810-416F-A048-ABA343423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187086"/>
              </p:ext>
            </p:extLst>
          </p:nvPr>
        </p:nvGraphicFramePr>
        <p:xfrm>
          <a:off x="3657600" y="381000"/>
          <a:ext cx="5257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6AA2601-096F-49B8-9257-59C61F8B30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0908"/>
            <a:ext cx="4062984" cy="11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162050"/>
            <a:ext cx="8620125" cy="56959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3528" y="795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Winter Reports Highlight Nutrients, Temperature, Oxygen, and More.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21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people&#10;&#10;Description automatically generated">
            <a:extLst>
              <a:ext uri="{FF2B5EF4-FFF2-40B4-BE49-F238E27FC236}">
                <a16:creationId xmlns:a16="http://schemas.microsoft.com/office/drawing/2014/main" id="{2E704F68-FC45-412B-938F-0517C6A37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noFill/>
        </p:spPr>
      </p:pic>
      <p:pic>
        <p:nvPicPr>
          <p:cNvPr id="6" name="Picture 2" descr="Whos Listening | The Outdoor Recreation Channel | Alberta Online Engagement">
            <a:extLst>
              <a:ext uri="{FF2B5EF4-FFF2-40B4-BE49-F238E27FC236}">
                <a16:creationId xmlns:a16="http://schemas.microsoft.com/office/drawing/2014/main" id="{90D8972A-6783-49D9-B573-32A157494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" y="92076"/>
            <a:ext cx="3590613" cy="100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ICA - Environmental Stewards - Home | Facebook">
            <a:extLst>
              <a:ext uri="{FF2B5EF4-FFF2-40B4-BE49-F238E27FC236}">
                <a16:creationId xmlns:a16="http://schemas.microsoft.com/office/drawing/2014/main" id="{F6A5FCB7-0823-463F-8999-8E7E78BD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80" y="25162"/>
            <a:ext cx="3733800" cy="11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lberta Ecotrust Foundation">
            <a:extLst>
              <a:ext uri="{FF2B5EF4-FFF2-40B4-BE49-F238E27FC236}">
                <a16:creationId xmlns:a16="http://schemas.microsoft.com/office/drawing/2014/main" id="{379D25C0-5375-46B9-86DE-9D0948F3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80" y="5715000"/>
            <a:ext cx="3712029" cy="8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bela's Canada">
            <a:extLst>
              <a:ext uri="{FF2B5EF4-FFF2-40B4-BE49-F238E27FC236}">
                <a16:creationId xmlns:a16="http://schemas.microsoft.com/office/drawing/2014/main" id="{8048FF16-5F8F-472E-A00D-68B549DEE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23" y="5233797"/>
            <a:ext cx="4171497" cy="185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" y="0"/>
            <a:ext cx="9143999" cy="6858000"/>
          </a:xfrm>
          <a:prstGeom prst="rect">
            <a:avLst/>
          </a:prstGeom>
        </p:spPr>
      </p:pic>
      <p:sp>
        <p:nvSpPr>
          <p:cNvPr id="6" name="Rectangle 1026"/>
          <p:cNvSpPr>
            <a:spLocks noChangeArrowheads="1"/>
          </p:cNvSpPr>
          <p:nvPr/>
        </p:nvSpPr>
        <p:spPr bwMode="auto">
          <a:xfrm>
            <a:off x="1789175" y="869157"/>
            <a:ext cx="55656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Thank You!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+mj-lt"/>
            </a:endParaRPr>
          </a:p>
          <a:p>
            <a:pPr algn="r"/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+mj-lt"/>
            </a:endParaRPr>
          </a:p>
          <a:p>
            <a:pPr algn="r"/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+mj-lt"/>
            </a:endParaRPr>
          </a:p>
          <a:p>
            <a:pPr algn="ctr"/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159" y="4303455"/>
            <a:ext cx="609269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Bradley Peter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Executive Director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Alberta Lake Management Society 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info@alms.ca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7850-702-2567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17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MS Logo - without name cop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388" y="2779944"/>
            <a:ext cx="2935224" cy="129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2935224" cy="220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728" y="4654296"/>
            <a:ext cx="2938272" cy="220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5439"/>
            <a:ext cx="2935224" cy="220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7542"/>
            <a:ext cx="2935224" cy="220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76" y="0"/>
            <a:ext cx="2935224" cy="220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388" y="0"/>
            <a:ext cx="2935224" cy="220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388" y="4654296"/>
            <a:ext cx="2935224" cy="220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76" y="2328685"/>
            <a:ext cx="2935224" cy="220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050" y="2844800"/>
            <a:ext cx="27559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4" descr="DSCN6149">
            <a:extLst>
              <a:ext uri="{FF2B5EF4-FFF2-40B4-BE49-F238E27FC236}">
                <a16:creationId xmlns:a16="http://schemas.microsoft.com/office/drawing/2014/main" id="{9A208693-B02B-4A4F-ADF5-A38DA0D902A2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0018"/>
            <a:ext cx="8991600" cy="6751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DF6F60E-4960-467A-B197-7D7AFE47E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696719"/>
              </p:ext>
            </p:extLst>
          </p:nvPr>
        </p:nvGraphicFramePr>
        <p:xfrm>
          <a:off x="3429000" y="152400"/>
          <a:ext cx="5937250" cy="388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713" y="1828800"/>
            <a:ext cx="1733823" cy="7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2" y="990600"/>
            <a:ext cx="9018795" cy="5867400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72440" y="217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2021 Phosphorus at Lakes Across Alberta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626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199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Long Term Trend Analysis at Isle Lake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" y="1219200"/>
            <a:ext cx="8901113" cy="4574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18878" y="6096000"/>
            <a:ext cx="5706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2800" b="1" dirty="0"/>
              <a:t>ALMS Reports: www.alms.ca/reports</a:t>
            </a:r>
          </a:p>
        </p:txBody>
      </p:sp>
    </p:spTree>
    <p:extLst>
      <p:ext uri="{BB962C8B-B14F-4D97-AF65-F5344CB8AC3E}">
        <p14:creationId xmlns:p14="http://schemas.microsoft.com/office/powerpoint/2010/main" val="195836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51884"/>
            <a:ext cx="4755529" cy="3099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"/>
            <a:ext cx="5334000" cy="37518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1143000"/>
            <a:ext cx="31416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Understanding Ion Chemistry</a:t>
            </a:r>
            <a:endParaRPr lang="en-C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78962" y="4648200"/>
            <a:ext cx="31416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Understanding Annual Weather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2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" y="0"/>
            <a:ext cx="9143999" cy="6858000"/>
          </a:xfrm>
        </p:spPr>
      </p:pic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6531" y="17417"/>
            <a:ext cx="5406718" cy="21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Beach Water Sampling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+mj-lt"/>
            </a:endParaRPr>
          </a:p>
          <a:p>
            <a:pPr algn="ctr"/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97" y="381000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Beach Sample Locations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4" y="1905000"/>
            <a:ext cx="9026406" cy="4866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97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4990</TotalTime>
  <Words>270</Words>
  <Application>Microsoft Office PowerPoint</Application>
  <PresentationFormat>On-screen Show (4:3)</PresentationFormat>
  <Paragraphs>57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2021 Phosphorus at Lakes Across Alberta</vt:lpstr>
      <vt:lpstr>Long Term Trend Analysis at Isle Lake</vt:lpstr>
      <vt:lpstr>PowerPoint Presentation</vt:lpstr>
      <vt:lpstr>PowerPoint Presentation</vt:lpstr>
      <vt:lpstr>Beach Sample Locations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bradley.peter</dc:creator>
  <cp:lastModifiedBy>Candis</cp:lastModifiedBy>
  <cp:revision>127</cp:revision>
  <dcterms:created xsi:type="dcterms:W3CDTF">2016-02-25T17:04:23Z</dcterms:created>
  <dcterms:modified xsi:type="dcterms:W3CDTF">2022-11-23T16:09:51Z</dcterms:modified>
</cp:coreProperties>
</file>